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507" r:id="rId2"/>
    <p:sldId id="508" r:id="rId3"/>
    <p:sldId id="509" r:id="rId4"/>
    <p:sldId id="510" r:id="rId5"/>
    <p:sldId id="562" r:id="rId6"/>
    <p:sldId id="511" r:id="rId7"/>
    <p:sldId id="512" r:id="rId8"/>
    <p:sldId id="513" r:id="rId9"/>
    <p:sldId id="514" r:id="rId10"/>
    <p:sldId id="515" r:id="rId11"/>
    <p:sldId id="516" r:id="rId12"/>
    <p:sldId id="517" r:id="rId13"/>
    <p:sldId id="518" r:id="rId14"/>
    <p:sldId id="519" r:id="rId15"/>
    <p:sldId id="520" r:id="rId16"/>
    <p:sldId id="521" r:id="rId17"/>
    <p:sldId id="522" r:id="rId18"/>
    <p:sldId id="523" r:id="rId19"/>
    <p:sldId id="524" r:id="rId20"/>
    <p:sldId id="525" r:id="rId21"/>
    <p:sldId id="526" r:id="rId22"/>
    <p:sldId id="527" r:id="rId23"/>
    <p:sldId id="528" r:id="rId24"/>
    <p:sldId id="529" r:id="rId25"/>
    <p:sldId id="530" r:id="rId26"/>
    <p:sldId id="563" r:id="rId27"/>
    <p:sldId id="531" r:id="rId28"/>
    <p:sldId id="532" r:id="rId29"/>
    <p:sldId id="533" r:id="rId30"/>
    <p:sldId id="534" r:id="rId31"/>
    <p:sldId id="535" r:id="rId32"/>
    <p:sldId id="536" r:id="rId33"/>
    <p:sldId id="537" r:id="rId34"/>
    <p:sldId id="540" r:id="rId35"/>
    <p:sldId id="539" r:id="rId36"/>
    <p:sldId id="538" r:id="rId37"/>
    <p:sldId id="541" r:id="rId38"/>
    <p:sldId id="542" r:id="rId39"/>
    <p:sldId id="543" r:id="rId40"/>
    <p:sldId id="544" r:id="rId41"/>
    <p:sldId id="545" r:id="rId42"/>
    <p:sldId id="546" r:id="rId43"/>
    <p:sldId id="547" r:id="rId44"/>
    <p:sldId id="548" r:id="rId45"/>
    <p:sldId id="549" r:id="rId46"/>
    <p:sldId id="550" r:id="rId47"/>
    <p:sldId id="551" r:id="rId48"/>
    <p:sldId id="552" r:id="rId49"/>
    <p:sldId id="553" r:id="rId50"/>
    <p:sldId id="554" r:id="rId51"/>
    <p:sldId id="555" r:id="rId52"/>
    <p:sldId id="556" r:id="rId53"/>
    <p:sldId id="557" r:id="rId54"/>
    <p:sldId id="558" r:id="rId55"/>
    <p:sldId id="559" r:id="rId56"/>
    <p:sldId id="560" r:id="rId57"/>
    <p:sldId id="561" r:id="rId58"/>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46700" autoAdjust="0"/>
  </p:normalViewPr>
  <p:slideViewPr>
    <p:cSldViewPr snapToGrid="0">
      <p:cViewPr varScale="1">
        <p:scale>
          <a:sx n="42" d="100"/>
          <a:sy n="42" d="100"/>
        </p:scale>
        <p:origin x="164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9B251D-04A7-47A8-A60D-91BEAF553A06}" type="datetimeFigureOut">
              <a:rPr lang="hu-HU" smtClean="0"/>
              <a:t>2020.05.15.</a:t>
            </a:fld>
            <a:endParaRPr lang="hu-HU"/>
          </a:p>
        </p:txBody>
      </p:sp>
      <p:sp>
        <p:nvSpPr>
          <p:cNvPr id="4" name="Élőláb hely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5" name="Dia számának hely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A5DE0D-7FB0-4865-9730-F3184BEDBBFC}" type="slidenum">
              <a:rPr lang="hu-HU" smtClean="0"/>
              <a:t>‹#›</a:t>
            </a:fld>
            <a:endParaRPr lang="hu-HU"/>
          </a:p>
        </p:txBody>
      </p:sp>
    </p:spTree>
    <p:extLst>
      <p:ext uri="{BB962C8B-B14F-4D97-AF65-F5344CB8AC3E}">
        <p14:creationId xmlns:p14="http://schemas.microsoft.com/office/powerpoint/2010/main" val="2041514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930CF2-C675-4AAD-8BCC-0859CBDCA44C}" type="datetimeFigureOut">
              <a:rPr lang="hu-HU" smtClean="0"/>
              <a:t>2020.05.15.</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1DEF08-0E1A-4FAF-96D0-C067D97EE26F}" type="slidenum">
              <a:rPr lang="hu-HU" smtClean="0"/>
              <a:t>‹#›</a:t>
            </a:fld>
            <a:endParaRPr lang="hu-HU"/>
          </a:p>
        </p:txBody>
      </p:sp>
    </p:spTree>
    <p:extLst>
      <p:ext uri="{BB962C8B-B14F-4D97-AF65-F5344CB8AC3E}">
        <p14:creationId xmlns:p14="http://schemas.microsoft.com/office/powerpoint/2010/main" val="762597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altLang="hu-HU" dirty="0" err="1" smtClean="0"/>
              <a:t>Carnap-Cristiansen</a:t>
            </a:r>
            <a:r>
              <a:rPr lang="hu-HU" altLang="hu-HU" dirty="0" smtClean="0"/>
              <a:t> </a:t>
            </a:r>
            <a:r>
              <a:rPr lang="hu-HU" altLang="hu-HU" dirty="0" err="1" smtClean="0"/>
              <a:t>diagramm</a:t>
            </a:r>
            <a:r>
              <a:rPr lang="hu-HU" altLang="hu-HU" dirty="0" smtClean="0"/>
              <a:t> – Jung </a:t>
            </a:r>
            <a:r>
              <a:rPr lang="hu-HU" sz="1200" kern="1200" dirty="0" smtClean="0">
                <a:solidFill>
                  <a:schemeClr val="tx1"/>
                </a:solidFill>
                <a:effectLst/>
                <a:latin typeface="+mn-lt"/>
                <a:ea typeface="+mn-ea"/>
                <a:cs typeface="+mn-cs"/>
              </a:rPr>
              <a:t>introvertált és az extrovertált.</a:t>
            </a:r>
          </a:p>
          <a:p>
            <a:r>
              <a:rPr lang="hu-HU" altLang="hu-HU" baseline="0" dirty="0" smtClean="0"/>
              <a:t>Általános személyiségkép az írás és az aláírás alapján.</a:t>
            </a:r>
          </a:p>
          <a:p>
            <a:endParaRPr lang="hu-HU" altLang="hu-HU" baseline="0" dirty="0" smtClean="0"/>
          </a:p>
          <a:p>
            <a:r>
              <a:rPr lang="hu-HU" sz="1200" kern="1200" dirty="0" smtClean="0">
                <a:solidFill>
                  <a:schemeClr val="tx1"/>
                </a:solidFill>
                <a:effectLst/>
                <a:latin typeface="+mn-lt"/>
                <a:ea typeface="+mn-ea"/>
                <a:cs typeface="+mn-cs"/>
              </a:rPr>
              <a:t>A négyféle funkció és a kétféle attitűd</a:t>
            </a:r>
          </a:p>
          <a:p>
            <a:r>
              <a:rPr lang="hu-HU" sz="1200" kern="1200" dirty="0" smtClean="0">
                <a:solidFill>
                  <a:schemeClr val="tx1"/>
                </a:solidFill>
                <a:effectLst/>
                <a:latin typeface="+mn-lt"/>
                <a:ea typeface="+mn-ea"/>
                <a:cs typeface="+mn-cs"/>
              </a:rPr>
              <a:t>A két attitűd: az </a:t>
            </a:r>
            <a:r>
              <a:rPr lang="hu-HU" sz="1200" b="1" kern="1200" dirty="0" smtClean="0">
                <a:solidFill>
                  <a:schemeClr val="tx1"/>
                </a:solidFill>
                <a:effectLst/>
                <a:latin typeface="+mn-lt"/>
                <a:ea typeface="+mn-ea"/>
                <a:cs typeface="+mn-cs"/>
              </a:rPr>
              <a:t>introvertált </a:t>
            </a:r>
            <a:r>
              <a:rPr lang="hu-HU" sz="1200" kern="1200" dirty="0" smtClean="0">
                <a:solidFill>
                  <a:schemeClr val="tx1"/>
                </a:solidFill>
                <a:effectLst/>
                <a:latin typeface="+mn-lt"/>
                <a:ea typeface="+mn-ea"/>
                <a:cs typeface="+mn-cs"/>
              </a:rPr>
              <a:t>és az </a:t>
            </a:r>
            <a:r>
              <a:rPr lang="hu-HU" sz="1200" b="1" kern="1200" dirty="0" smtClean="0">
                <a:solidFill>
                  <a:schemeClr val="tx1"/>
                </a:solidFill>
                <a:effectLst/>
                <a:latin typeface="+mn-lt"/>
                <a:ea typeface="+mn-ea"/>
                <a:cs typeface="+mn-cs"/>
              </a:rPr>
              <a:t>extrovertált.</a:t>
            </a:r>
          </a:p>
          <a:p>
            <a:r>
              <a:rPr lang="hu-HU" sz="1200" kern="1200" dirty="0" smtClean="0">
                <a:solidFill>
                  <a:schemeClr val="tx1"/>
                </a:solidFill>
                <a:effectLst/>
                <a:latin typeface="+mn-lt"/>
                <a:ea typeface="+mn-ea"/>
                <a:cs typeface="+mn-cs"/>
              </a:rPr>
              <a:t>A négy funkció: az érzékelés, a gondolkodás, az érzés és az intuíció.</a:t>
            </a:r>
          </a:p>
          <a:p>
            <a:endParaRPr lang="hu-HU" altLang="hu-HU" baseline="0" dirty="0" smtClean="0"/>
          </a:p>
          <a:p>
            <a:r>
              <a:rPr lang="hu-HU" sz="1200" b="1" kern="1200" dirty="0" smtClean="0">
                <a:solidFill>
                  <a:schemeClr val="tx1"/>
                </a:solidFill>
                <a:effectLst/>
                <a:latin typeface="+mn-lt"/>
                <a:ea typeface="+mn-ea"/>
                <a:cs typeface="+mn-cs"/>
              </a:rPr>
              <a:t>Érzékelés: </a:t>
            </a:r>
            <a:r>
              <a:rPr lang="hu-HU" sz="1200" kern="1200" dirty="0" smtClean="0">
                <a:solidFill>
                  <a:schemeClr val="tx1"/>
                </a:solidFill>
                <a:effectLst/>
                <a:latin typeface="+mn-lt"/>
                <a:ea typeface="+mn-ea"/>
                <a:cs typeface="+mn-cs"/>
              </a:rPr>
              <a:t>fizikai ingerek továbbítása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b="1" kern="1200" dirty="0" smtClean="0">
                <a:solidFill>
                  <a:schemeClr val="tx1"/>
                </a:solidFill>
                <a:effectLst/>
                <a:latin typeface="+mn-lt"/>
                <a:ea typeface="+mn-ea"/>
                <a:cs typeface="+mn-cs"/>
              </a:rPr>
              <a:t>Gondolkodás: </a:t>
            </a:r>
            <a:r>
              <a:rPr lang="hu-HU" sz="1200" kern="1200" dirty="0" smtClean="0">
                <a:solidFill>
                  <a:schemeClr val="tx1"/>
                </a:solidFill>
                <a:effectLst/>
                <a:latin typeface="+mn-lt"/>
                <a:ea typeface="+mn-ea"/>
                <a:cs typeface="+mn-cs"/>
              </a:rPr>
              <a:t>a tárgyak, események lelki képmásai és azok fogalmi viszonylatai közötti kapcsolat.</a:t>
            </a:r>
          </a:p>
          <a:p>
            <a:r>
              <a:rPr lang="hu-HU" sz="1200" b="1" kern="1200" dirty="0" smtClean="0">
                <a:solidFill>
                  <a:schemeClr val="tx1"/>
                </a:solidFill>
                <a:effectLst/>
                <a:latin typeface="+mn-lt"/>
                <a:ea typeface="+mn-ea"/>
                <a:cs typeface="+mn-cs"/>
              </a:rPr>
              <a:t>Érzés: </a:t>
            </a:r>
            <a:r>
              <a:rPr lang="hu-HU" sz="1200" kern="1200" dirty="0" smtClean="0">
                <a:solidFill>
                  <a:schemeClr val="tx1"/>
                </a:solidFill>
                <a:effectLst/>
                <a:latin typeface="+mn-lt"/>
                <a:ea typeface="+mn-ea"/>
                <a:cs typeface="+mn-cs"/>
              </a:rPr>
              <a:t>kiértékelés- az ego és valamely megjelenési forma között; tetszés- nem tetszés ítéletét alkotja.</a:t>
            </a:r>
          </a:p>
          <a:p>
            <a:r>
              <a:rPr lang="hu-HU" sz="1200" b="1" kern="1200" dirty="0" smtClean="0">
                <a:solidFill>
                  <a:schemeClr val="tx1"/>
                </a:solidFill>
                <a:effectLst/>
                <a:latin typeface="+mn-lt"/>
                <a:ea typeface="+mn-ea"/>
                <a:cs typeface="+mn-cs"/>
              </a:rPr>
              <a:t>Intuíció: </a:t>
            </a:r>
            <a:r>
              <a:rPr lang="hu-HU" sz="1200" kern="1200" dirty="0" smtClean="0">
                <a:solidFill>
                  <a:schemeClr val="tx1"/>
                </a:solidFill>
                <a:effectLst/>
                <a:latin typeface="+mn-lt"/>
                <a:ea typeface="+mn-ea"/>
                <a:cs typeface="+mn-cs"/>
              </a:rPr>
              <a:t>megérzés, hasonlít a percepcióhoz, de tudattalan folyamat.</a:t>
            </a:r>
          </a:p>
          <a:p>
            <a:endParaRPr lang="hu-HU" altLang="hu-HU" baseline="0" dirty="0" smtClean="0"/>
          </a:p>
          <a:p>
            <a:r>
              <a:rPr lang="hu-HU" sz="1200" kern="1200" dirty="0" smtClean="0">
                <a:solidFill>
                  <a:schemeClr val="tx1"/>
                </a:solidFill>
                <a:effectLst/>
                <a:latin typeface="+mn-lt"/>
                <a:ea typeface="+mn-ea"/>
                <a:cs typeface="+mn-cs"/>
              </a:rPr>
              <a:t>Azok a személyek, akiknél az </a:t>
            </a:r>
            <a:r>
              <a:rPr lang="hu-HU" sz="1200" kern="1200" dirty="0" err="1" smtClean="0">
                <a:solidFill>
                  <a:schemeClr val="tx1"/>
                </a:solidFill>
                <a:effectLst/>
                <a:latin typeface="+mn-lt"/>
                <a:ea typeface="+mn-ea"/>
                <a:cs typeface="+mn-cs"/>
              </a:rPr>
              <a:t>intuicó</a:t>
            </a:r>
            <a:r>
              <a:rPr lang="hu-HU" sz="1200" kern="1200" dirty="0" smtClean="0">
                <a:solidFill>
                  <a:schemeClr val="tx1"/>
                </a:solidFill>
                <a:effectLst/>
                <a:latin typeface="+mn-lt"/>
                <a:ea typeface="+mn-ea"/>
                <a:cs typeface="+mn-cs"/>
              </a:rPr>
              <a:t> dominál, introvertáltak, míg azok, akiknél a gondolkodás dominál, extrovertáltak.  </a:t>
            </a:r>
          </a:p>
          <a:p>
            <a:r>
              <a:rPr lang="hu-HU" sz="1200" kern="1200" dirty="0" smtClean="0">
                <a:solidFill>
                  <a:schemeClr val="tx1"/>
                </a:solidFill>
                <a:effectLst/>
                <a:latin typeface="+mn-lt"/>
                <a:ea typeface="+mn-ea"/>
                <a:cs typeface="+mn-cs"/>
              </a:rPr>
              <a:t> </a:t>
            </a:r>
          </a:p>
          <a:p>
            <a:endParaRPr lang="hu-HU" altLang="hu-HU" dirty="0" smtClean="0"/>
          </a:p>
        </p:txBody>
      </p:sp>
      <p:sp>
        <p:nvSpPr>
          <p:cNvPr id="1126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B6DD1EB-DF35-4927-B47A-F8666E162129}" type="slidenum">
              <a:rPr lang="hu-HU" altLang="hu-HU" smtClean="0"/>
              <a:pPr/>
              <a:t>1</a:t>
            </a:fld>
            <a:endParaRPr lang="hu-HU" altLang="hu-HU" smtClean="0"/>
          </a:p>
        </p:txBody>
      </p:sp>
    </p:spTree>
    <p:extLst>
      <p:ext uri="{BB962C8B-B14F-4D97-AF65-F5344CB8AC3E}">
        <p14:creationId xmlns:p14="http://schemas.microsoft.com/office/powerpoint/2010/main" val="1348286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b="1" dirty="0" smtClean="0"/>
              <a:t>Az „extrovertált” emberek </a:t>
            </a:r>
            <a:r>
              <a:rPr lang="hu-HU" altLang="hu-HU" dirty="0" smtClean="0"/>
              <a:t>nem feltétlenül a társasági élet sztárjai. </a:t>
            </a:r>
          </a:p>
          <a:p>
            <a:r>
              <a:rPr lang="hu-HU" altLang="hu-HU" dirty="0" smtClean="0"/>
              <a:t>Tény, hogy nagyobb örömüket lelik a külső világban, mint a lélekbúvárkodásban, de ez, bár általában igaz, messze nem azt jelenti, hogy minden extrovertált kiváló társas lény. </a:t>
            </a:r>
          </a:p>
          <a:p>
            <a:r>
              <a:rPr lang="hu-HU" altLang="hu-HU" dirty="0" smtClean="0"/>
              <a:t>Az extrovertált embert inkább az anyagi világ érdekli, és inkább a külső világ tényezői vannak rájuk befolyásoló hatással. </a:t>
            </a:r>
          </a:p>
          <a:p>
            <a:r>
              <a:rPr lang="hu-HU" altLang="hu-HU" dirty="0" smtClean="0"/>
              <a:t>Az extrovertáltak élvezik az új feladatok nyújtotta kihívásokat. </a:t>
            </a:r>
          </a:p>
          <a:p>
            <a:r>
              <a:rPr lang="hu-HU" altLang="hu-HU" dirty="0" smtClean="0"/>
              <a:t>Szeretnek reflektorfényben lenni, és inkább a feladatok szerkezete, szervezése, mint a tartalom érdekli őket. </a:t>
            </a:r>
          </a:p>
          <a:p>
            <a:r>
              <a:rPr lang="hu-HU" altLang="hu-HU" b="1" dirty="0" smtClean="0"/>
              <a:t>Az „introvertált” emberek </a:t>
            </a:r>
            <a:r>
              <a:rPr lang="hu-HU" altLang="hu-HU" dirty="0" smtClean="0"/>
              <a:t>nem feltétlenül tartózkodóak és maguknak valók. </a:t>
            </a:r>
          </a:p>
          <a:p>
            <a:r>
              <a:rPr lang="hu-HU" altLang="hu-HU" dirty="0" smtClean="0"/>
              <a:t>Figyelmüket inkább a belső világ, vagyis gondolataik, értékrendjük és érzéseik felé fordítják, de ez nem jelenti azt, hogy kerülik a társaságot. </a:t>
            </a:r>
          </a:p>
          <a:p>
            <a:r>
              <a:rPr lang="hu-HU" altLang="hu-HU" dirty="0" smtClean="0"/>
              <a:t>Hajlamosak azonban teljesen megfeledkezni a külső tényezőkről, hosszan és teljes odaadással képesek egy adott tárgyra, feladatra koncentrálni. </a:t>
            </a:r>
          </a:p>
          <a:p>
            <a:r>
              <a:rPr lang="hu-HU" altLang="hu-HU" dirty="0" smtClean="0"/>
              <a:t>Sokkal inkább foglalkoztatja őket egy feladat tartalma, mint külső körülményei. </a:t>
            </a:r>
          </a:p>
        </p:txBody>
      </p:sp>
      <p:sp>
        <p:nvSpPr>
          <p:cNvPr id="1331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29900A7-3C14-4B83-AF2F-D9A4C42942DA}" type="slidenum">
              <a:rPr lang="hu-HU" altLang="hu-HU" smtClean="0"/>
              <a:pPr/>
              <a:t>2</a:t>
            </a:fld>
            <a:endParaRPr lang="hu-HU" altLang="hu-HU" smtClean="0"/>
          </a:p>
        </p:txBody>
      </p:sp>
    </p:spTree>
    <p:extLst>
      <p:ext uri="{BB962C8B-B14F-4D97-AF65-F5344CB8AC3E}">
        <p14:creationId xmlns:p14="http://schemas.microsoft.com/office/powerpoint/2010/main" val="213089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sz="1200" b="1" kern="1200" dirty="0" smtClean="0">
                <a:solidFill>
                  <a:schemeClr val="tx1"/>
                </a:solidFill>
                <a:effectLst/>
                <a:latin typeface="+mn-lt"/>
                <a:ea typeface="+mn-ea"/>
                <a:cs typeface="+mn-cs"/>
              </a:rPr>
              <a:t>Érzékelés: </a:t>
            </a:r>
            <a:r>
              <a:rPr lang="hu-HU" sz="1200" kern="1200" dirty="0" smtClean="0">
                <a:solidFill>
                  <a:schemeClr val="tx1"/>
                </a:solidFill>
                <a:effectLst/>
                <a:latin typeface="+mn-lt"/>
                <a:ea typeface="+mn-ea"/>
                <a:cs typeface="+mn-cs"/>
              </a:rPr>
              <a:t>fizikai ingerek továbbítása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b="1" kern="1200" dirty="0" smtClean="0">
                <a:solidFill>
                  <a:schemeClr val="tx1"/>
                </a:solidFill>
                <a:effectLst/>
                <a:latin typeface="+mn-lt"/>
                <a:ea typeface="+mn-ea"/>
                <a:cs typeface="+mn-cs"/>
              </a:rPr>
              <a:t>Gondolkodás: </a:t>
            </a:r>
            <a:r>
              <a:rPr lang="hu-HU" sz="1200" kern="1200" dirty="0" smtClean="0">
                <a:solidFill>
                  <a:schemeClr val="tx1"/>
                </a:solidFill>
                <a:effectLst/>
                <a:latin typeface="+mn-lt"/>
                <a:ea typeface="+mn-ea"/>
                <a:cs typeface="+mn-cs"/>
              </a:rPr>
              <a:t>a tárgyak, események lelki képmásai és azok fogalmi viszonylatai közötti kapcsolat.</a:t>
            </a:r>
          </a:p>
          <a:p>
            <a:r>
              <a:rPr lang="hu-HU" sz="1200" b="1" kern="1200" dirty="0" smtClean="0">
                <a:solidFill>
                  <a:schemeClr val="tx1"/>
                </a:solidFill>
                <a:effectLst/>
                <a:latin typeface="+mn-lt"/>
                <a:ea typeface="+mn-ea"/>
                <a:cs typeface="+mn-cs"/>
              </a:rPr>
              <a:t>Érzés: </a:t>
            </a:r>
            <a:r>
              <a:rPr lang="hu-HU" sz="1200" kern="1200" dirty="0" smtClean="0">
                <a:solidFill>
                  <a:schemeClr val="tx1"/>
                </a:solidFill>
                <a:effectLst/>
                <a:latin typeface="+mn-lt"/>
                <a:ea typeface="+mn-ea"/>
                <a:cs typeface="+mn-cs"/>
              </a:rPr>
              <a:t>kiértékelés- az ego és valamely megjelenési forma között; tetszés- nem tetszés ítéletét alkotja.</a:t>
            </a:r>
          </a:p>
          <a:p>
            <a:r>
              <a:rPr lang="hu-HU" sz="1200" b="1" kern="1200" dirty="0" smtClean="0">
                <a:solidFill>
                  <a:schemeClr val="tx1"/>
                </a:solidFill>
                <a:effectLst/>
                <a:latin typeface="+mn-lt"/>
                <a:ea typeface="+mn-ea"/>
                <a:cs typeface="+mn-cs"/>
              </a:rPr>
              <a:t>Intuíció: </a:t>
            </a:r>
            <a:r>
              <a:rPr lang="hu-HU" sz="1200" kern="1200" dirty="0" smtClean="0">
                <a:solidFill>
                  <a:schemeClr val="tx1"/>
                </a:solidFill>
                <a:effectLst/>
                <a:latin typeface="+mn-lt"/>
                <a:ea typeface="+mn-ea"/>
                <a:cs typeface="+mn-cs"/>
              </a:rPr>
              <a:t>megérzés, hasonlít a percepcióhoz, de tudattalan folyamat.</a:t>
            </a:r>
          </a:p>
          <a:p>
            <a:endParaRPr lang="hu-HU" altLang="hu-HU" baseline="0" dirty="0" smtClean="0"/>
          </a:p>
          <a:p>
            <a:r>
              <a:rPr lang="hu-HU" sz="1200" kern="1200" dirty="0" smtClean="0">
                <a:solidFill>
                  <a:schemeClr val="tx1"/>
                </a:solidFill>
                <a:effectLst/>
                <a:latin typeface="+mn-lt"/>
                <a:ea typeface="+mn-ea"/>
                <a:cs typeface="+mn-cs"/>
              </a:rPr>
              <a:t>Azok a személyek, akiknél az intuíció dominál, introvertáltak, míg azok, akiknél a gondolkodás dominál, extrovertáltak. </a:t>
            </a:r>
            <a:endParaRPr lang="hu-HU" dirty="0"/>
          </a:p>
        </p:txBody>
      </p:sp>
      <p:sp>
        <p:nvSpPr>
          <p:cNvPr id="4" name="Dia számának helye 3"/>
          <p:cNvSpPr>
            <a:spLocks noGrp="1"/>
          </p:cNvSpPr>
          <p:nvPr>
            <p:ph type="sldNum" sz="quarter" idx="10"/>
          </p:nvPr>
        </p:nvSpPr>
        <p:spPr/>
        <p:txBody>
          <a:bodyPr/>
          <a:lstStyle/>
          <a:p>
            <a:fld id="{C31DEF08-0E1A-4FAF-96D0-C067D97EE26F}" type="slidenum">
              <a:rPr lang="hu-HU" smtClean="0"/>
              <a:t>3</a:t>
            </a:fld>
            <a:endParaRPr lang="hu-HU"/>
          </a:p>
        </p:txBody>
      </p:sp>
    </p:spTree>
    <p:extLst>
      <p:ext uri="{BB962C8B-B14F-4D97-AF65-F5344CB8AC3E}">
        <p14:creationId xmlns:p14="http://schemas.microsoft.com/office/powerpoint/2010/main" val="1619772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Egészségügyi Továbbképző Intézet minősített 14 kredites képzés.</a:t>
            </a:r>
          </a:p>
          <a:p>
            <a:r>
              <a:rPr lang="hu-HU" altLang="hu-HU" dirty="0" smtClean="0"/>
              <a:t>Magamról…</a:t>
            </a:r>
          </a:p>
          <a:p>
            <a:r>
              <a:rPr lang="hu-HU" altLang="hu-HU" dirty="0" smtClean="0"/>
              <a:t>Bemutatkozás...</a:t>
            </a:r>
          </a:p>
          <a:p>
            <a:endParaRPr lang="hu-HU" altLang="hu-HU" dirty="0" smtClean="0"/>
          </a:p>
          <a:p>
            <a:r>
              <a:rPr lang="hu-HU" sz="1200" b="0" i="1" kern="1200" dirty="0" smtClean="0">
                <a:solidFill>
                  <a:schemeClr val="tx1"/>
                </a:solidFill>
                <a:effectLst/>
                <a:latin typeface="+mn-lt"/>
                <a:ea typeface="+mn-ea"/>
                <a:cs typeface="+mn-cs"/>
              </a:rPr>
              <a:t> A legtöbbet azzal tehetjük a világért, ha a saját átalakulásunkon munkálkodunk.</a:t>
            </a:r>
          </a:p>
          <a:p>
            <a:r>
              <a:rPr lang="hu-HU" sz="1200" b="0" i="1" kern="1200" dirty="0" smtClean="0">
                <a:solidFill>
                  <a:schemeClr val="tx1"/>
                </a:solidFill>
                <a:effectLst/>
                <a:latin typeface="+mn-lt"/>
                <a:ea typeface="+mn-ea"/>
                <a:cs typeface="+mn-cs"/>
              </a:rPr>
              <a:t>Ez az átalakulás pedig nem mással kezdődik, mint igazi önvalónk szeretetével és megbecsülésével! </a:t>
            </a:r>
            <a:endParaRPr lang="hu-HU" altLang="hu-HU" dirty="0" smtClean="0"/>
          </a:p>
        </p:txBody>
      </p:sp>
      <p:sp>
        <p:nvSpPr>
          <p:cNvPr id="1638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718810B-0D37-4280-A23B-A9274CA8D8D3}" type="slidenum">
              <a:rPr lang="hu-HU" altLang="hu-HU" smtClean="0"/>
              <a:pPr/>
              <a:t>4</a:t>
            </a:fld>
            <a:endParaRPr lang="hu-HU" altLang="hu-HU" smtClean="0"/>
          </a:p>
        </p:txBody>
      </p:sp>
    </p:spTree>
    <p:extLst>
      <p:ext uri="{BB962C8B-B14F-4D97-AF65-F5344CB8AC3E}">
        <p14:creationId xmlns:p14="http://schemas.microsoft.com/office/powerpoint/2010/main" val="1374149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fontAlgn="base"/>
            <a:r>
              <a:rPr lang="hu-HU" sz="1200" b="0" i="0" u="none" strike="noStrike" kern="1200" dirty="0" smtClean="0">
                <a:solidFill>
                  <a:schemeClr val="tx1"/>
                </a:solidFill>
                <a:effectLst/>
                <a:latin typeface="+mn-lt"/>
                <a:ea typeface="+mn-ea"/>
                <a:cs typeface="+mn-cs"/>
              </a:rPr>
              <a:t>„A kaleidoszkóp egyszerű és bámulatos. </a:t>
            </a:r>
          </a:p>
          <a:p>
            <a:pPr fontAlgn="base"/>
            <a:r>
              <a:rPr lang="hu-HU" sz="1200" b="0" i="0" u="none" strike="noStrike" kern="1200" dirty="0" smtClean="0">
                <a:solidFill>
                  <a:schemeClr val="tx1"/>
                </a:solidFill>
                <a:effectLst/>
                <a:latin typeface="+mn-lt"/>
                <a:ea typeface="+mn-ea"/>
                <a:cs typeface="+mn-cs"/>
              </a:rPr>
              <a:t>Elég, ha tíz különböző alakú, más-más szí­nűre festett üvegdarabkát helyezünk el benne, mielőtt lezárnánk. </a:t>
            </a:r>
          </a:p>
          <a:p>
            <a:pPr fontAlgn="base"/>
            <a:r>
              <a:rPr lang="hu-HU" sz="1200" b="0" i="0" u="none" strike="noStrike" kern="1200" dirty="0" smtClean="0">
                <a:solidFill>
                  <a:schemeClr val="tx1"/>
                </a:solidFill>
                <a:effectLst/>
                <a:latin typeface="+mn-lt"/>
                <a:ea typeface="+mn-ea"/>
                <a:cs typeface="+mn-cs"/>
              </a:rPr>
              <a:t>A tükörrendszer elvégzi a dolgát. Aztán megrázhatjuk tíz­szer, tízezerszer, és soha többé nem fogjuk látni ugyanazt a mintázatot. </a:t>
            </a:r>
          </a:p>
          <a:p>
            <a:pPr fontAlgn="base"/>
            <a:r>
              <a:rPr lang="hu-HU" sz="1200" b="0" i="0" u="none" strike="noStrike" kern="1200" dirty="0" smtClean="0">
                <a:solidFill>
                  <a:schemeClr val="tx1"/>
                </a:solidFill>
                <a:effectLst/>
                <a:latin typeface="+mn-lt"/>
                <a:ea typeface="+mn-ea"/>
                <a:cs typeface="+mn-cs"/>
              </a:rPr>
              <a:t>Az ember nem egyszerű, de bámulatos. Őbenne nem tíz, nem is tízezer, és nemcsak más-más alakú és színű üvegdarabka van elhelyezve. </a:t>
            </a:r>
          </a:p>
          <a:p>
            <a:pPr fontAlgn="base"/>
            <a:r>
              <a:rPr lang="hu-HU" sz="1200" b="0" i="0" u="none" strike="noStrike" kern="1200" dirty="0" smtClean="0">
                <a:solidFill>
                  <a:schemeClr val="tx1"/>
                </a:solidFill>
                <a:effectLst/>
                <a:latin typeface="+mn-lt"/>
                <a:ea typeface="+mn-ea"/>
                <a:cs typeface="+mn-cs"/>
              </a:rPr>
              <a:t>Különben is, az ember nem lezárható, mint egy kaleidoszkóp, ezért foly­ton-folyvást belékerül valami új, és mégis van egy ismeretlen pillanat, amikor végérvényesen rögzülnek benne a tükrök. (...) </a:t>
            </a:r>
          </a:p>
          <a:p>
            <a:pPr fontAlgn="base"/>
            <a:r>
              <a:rPr lang="hu-HU" sz="1200" b="0" i="0" u="none" strike="noStrike" kern="1200" dirty="0" smtClean="0">
                <a:solidFill>
                  <a:schemeClr val="tx1"/>
                </a:solidFill>
                <a:effectLst/>
                <a:latin typeface="+mn-lt"/>
                <a:ea typeface="+mn-ea"/>
                <a:cs typeface="+mn-cs"/>
              </a:rPr>
              <a:t>Minden embernek megvan a maga tükörrendszere, ami csak a sajátja.</a:t>
            </a:r>
          </a:p>
          <a:p>
            <a:pPr fontAlgn="base"/>
            <a:r>
              <a:rPr lang="hu-HU" sz="1200" b="0" i="0" u="none" strike="noStrike" kern="1200" dirty="0" smtClean="0">
                <a:solidFill>
                  <a:schemeClr val="tx1"/>
                </a:solidFill>
                <a:effectLst/>
                <a:latin typeface="+mn-lt"/>
                <a:ea typeface="+mn-ea"/>
                <a:cs typeface="+mn-cs"/>
              </a:rPr>
              <a:t>Lehet, hogy</a:t>
            </a:r>
            <a:r>
              <a:rPr lang="hu-HU" sz="1200" b="0" i="0" u="none" strike="noStrike" kern="1200" baseline="0" dirty="0" smtClean="0">
                <a:solidFill>
                  <a:schemeClr val="tx1"/>
                </a:solidFill>
                <a:effectLst/>
                <a:latin typeface="+mn-lt"/>
                <a:ea typeface="+mn-ea"/>
                <a:cs typeface="+mn-cs"/>
              </a:rPr>
              <a:t> ez adja a személyiség fundamentumát? S ezért lehet egyetlen egyszínű üvegdarabkának is ezer féle mintázata ezer emberben?</a:t>
            </a:r>
            <a:endParaRPr lang="hu-HU" sz="1200" b="0" i="0" u="none" strike="noStrike" kern="1200" dirty="0" smtClean="0">
              <a:solidFill>
                <a:schemeClr val="tx1"/>
              </a:solidFill>
              <a:effectLst/>
              <a:latin typeface="+mn-lt"/>
              <a:ea typeface="+mn-ea"/>
              <a:cs typeface="+mn-cs"/>
            </a:endParaRPr>
          </a:p>
          <a:p>
            <a:pPr fontAlgn="base"/>
            <a:r>
              <a:rPr lang="hu-HU" sz="1200" b="1" i="0" u="none" strike="noStrike" kern="1200" dirty="0" smtClean="0">
                <a:solidFill>
                  <a:schemeClr val="tx1"/>
                </a:solidFill>
                <a:effectLst/>
                <a:latin typeface="+mn-lt"/>
                <a:ea typeface="+mn-ea"/>
                <a:cs typeface="+mn-cs"/>
              </a:rPr>
              <a:t>Hogyan lehetséges megismerni a</a:t>
            </a:r>
            <a:r>
              <a:rPr lang="hu-HU" sz="1200" b="1" i="0" u="none" strike="noStrike" kern="1200" baseline="0" dirty="0" smtClean="0">
                <a:solidFill>
                  <a:schemeClr val="tx1"/>
                </a:solidFill>
                <a:effectLst/>
                <a:latin typeface="+mn-lt"/>
                <a:ea typeface="+mn-ea"/>
                <a:cs typeface="+mn-cs"/>
              </a:rPr>
              <a:t>z ember személyiségének „fundamentumát”</a:t>
            </a:r>
            <a:endParaRPr lang="hu-HU" sz="1200" b="1" i="0" u="none" strike="noStrike" kern="1200" dirty="0" smtClean="0">
              <a:solidFill>
                <a:schemeClr val="tx1"/>
              </a:solidFill>
              <a:effectLst/>
              <a:latin typeface="+mn-lt"/>
              <a:ea typeface="+mn-ea"/>
              <a:cs typeface="+mn-cs"/>
            </a:endParaRPr>
          </a:p>
          <a:p>
            <a:r>
              <a:rPr lang="hu-HU" sz="1200" b="0" i="0" u="none" strike="noStrike" kern="1200" dirty="0" smtClean="0">
                <a:solidFill>
                  <a:schemeClr val="tx1"/>
                </a:solidFill>
                <a:effectLst/>
                <a:latin typeface="+mn-lt"/>
                <a:ea typeface="+mn-ea"/>
                <a:cs typeface="+mn-cs"/>
              </a:rPr>
              <a:t>Tesztek világa! (Klein Sándor) SHL = Segítünk Ha Lehet!</a:t>
            </a:r>
            <a:r>
              <a:rPr lang="hu-HU" sz="1200" b="0" i="0" u="none" strike="noStrike" kern="1200" baseline="0" dirty="0" smtClean="0">
                <a:solidFill>
                  <a:schemeClr val="tx1"/>
                </a:solidFill>
                <a:effectLst/>
                <a:latin typeface="+mn-lt"/>
                <a:ea typeface="+mn-ea"/>
                <a:cs typeface="+mn-cs"/>
              </a:rPr>
              <a:t> Munkapszichológia </a:t>
            </a:r>
            <a:r>
              <a:rPr lang="hu-HU" sz="1200" b="0" i="0" u="none" strike="noStrike" kern="1200" dirty="0" smtClean="0">
                <a:solidFill>
                  <a:schemeClr val="tx1"/>
                </a:solidFill>
                <a:effectLst/>
                <a:latin typeface="+mn-lt"/>
                <a:ea typeface="+mn-ea"/>
                <a:cs typeface="+mn-cs"/>
              </a:rPr>
              <a:t/>
            </a:r>
            <a:br>
              <a:rPr lang="hu-HU" sz="1200" b="0" i="0" u="none" strike="noStrike" kern="1200" dirty="0" smtClean="0">
                <a:solidFill>
                  <a:schemeClr val="tx1"/>
                </a:solidFill>
                <a:effectLst/>
                <a:latin typeface="+mn-lt"/>
                <a:ea typeface="+mn-ea"/>
                <a:cs typeface="+mn-cs"/>
              </a:rPr>
            </a:br>
            <a:endParaRPr lang="hu-HU" dirty="0"/>
          </a:p>
        </p:txBody>
      </p:sp>
      <p:sp>
        <p:nvSpPr>
          <p:cNvPr id="4" name="Dia számának helye 3"/>
          <p:cNvSpPr>
            <a:spLocks noGrp="1"/>
          </p:cNvSpPr>
          <p:nvPr>
            <p:ph type="sldNum" sz="quarter" idx="10"/>
          </p:nvPr>
        </p:nvSpPr>
        <p:spPr/>
        <p:txBody>
          <a:bodyPr/>
          <a:lstStyle/>
          <a:p>
            <a:fld id="{C31DEF08-0E1A-4FAF-96D0-C067D97EE26F}" type="slidenum">
              <a:rPr lang="hu-HU" smtClean="0"/>
              <a:t>5</a:t>
            </a:fld>
            <a:endParaRPr lang="hu-HU"/>
          </a:p>
        </p:txBody>
      </p:sp>
    </p:spTree>
    <p:extLst>
      <p:ext uri="{BB962C8B-B14F-4D97-AF65-F5344CB8AC3E}">
        <p14:creationId xmlns:p14="http://schemas.microsoft.com/office/powerpoint/2010/main" val="668824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b="1" dirty="0" smtClean="0"/>
              <a:t>Írás és az aláírás</a:t>
            </a:r>
          </a:p>
          <a:p>
            <a:r>
              <a:rPr lang="hu-HU" altLang="hu-HU" dirty="0" smtClean="0"/>
              <a:t>Énkép - </a:t>
            </a:r>
            <a:r>
              <a:rPr lang="hu-HU" altLang="hu-HU" dirty="0" err="1" smtClean="0"/>
              <a:t>Énideáll</a:t>
            </a:r>
            <a:endParaRPr lang="hu-HU" altLang="hu-HU" dirty="0" smtClean="0"/>
          </a:p>
          <a:p>
            <a:r>
              <a:rPr lang="hu-HU" altLang="hu-HU" dirty="0" smtClean="0"/>
              <a:t>A serdülő korban kezd, elkülönülni a szövegírástól. </a:t>
            </a:r>
          </a:p>
          <a:p>
            <a:r>
              <a:rPr lang="hu-HU" altLang="hu-HU" dirty="0" smtClean="0"/>
              <a:t>Végleges formát sohasem ölt, életünk végéig változásban van, a személyiség fejlődésével összhangban.</a:t>
            </a:r>
          </a:p>
          <a:p>
            <a:r>
              <a:rPr lang="hu-HU" altLang="hu-HU" dirty="0" smtClean="0"/>
              <a:t>Részei:</a:t>
            </a:r>
          </a:p>
          <a:p>
            <a:r>
              <a:rPr lang="hu-HU" altLang="hu-HU" dirty="0" smtClean="0"/>
              <a:t>Titulus (prof., dr., özv., ifj.)</a:t>
            </a:r>
          </a:p>
          <a:p>
            <a:r>
              <a:rPr lang="hu-HU" altLang="hu-HU" dirty="0" smtClean="0"/>
              <a:t>Előnév (vezetéknév, családnév) = az apához való viszony megtestesítője!</a:t>
            </a:r>
          </a:p>
          <a:p>
            <a:r>
              <a:rPr lang="hu-HU" altLang="hu-HU" dirty="0" smtClean="0"/>
              <a:t>Utónév = Személyes intim Énhez fűződő érzet reprezentációja</a:t>
            </a:r>
          </a:p>
          <a:p>
            <a:r>
              <a:rPr lang="hu-HU" altLang="hu-HU" dirty="0" err="1" smtClean="0"/>
              <a:t>Paráf</a:t>
            </a:r>
            <a:r>
              <a:rPr lang="hu-HU" altLang="hu-HU" dirty="0" smtClean="0"/>
              <a:t> = minden olyan plusz toldalék amely nem tartozik a név leírásához, nincs szükség rá! Ki nem élt szükségleteket, vágyakat jelenít meg.</a:t>
            </a:r>
          </a:p>
        </p:txBody>
      </p:sp>
      <p:sp>
        <p:nvSpPr>
          <p:cNvPr id="1843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EEFF980-0FD1-417B-AAF2-53E8BC297535}" type="slidenum">
              <a:rPr lang="hu-HU" altLang="hu-HU" smtClean="0"/>
              <a:pPr/>
              <a:t>6</a:t>
            </a:fld>
            <a:endParaRPr lang="hu-HU" altLang="hu-HU" smtClean="0"/>
          </a:p>
        </p:txBody>
      </p:sp>
    </p:spTree>
    <p:extLst>
      <p:ext uri="{BB962C8B-B14F-4D97-AF65-F5344CB8AC3E}">
        <p14:creationId xmlns:p14="http://schemas.microsoft.com/office/powerpoint/2010/main" val="1773148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A test úgy épül fel, hogy ha merítünk a gyógyító erejéből, akkor ez az erő az egészséghez vezet el. </a:t>
            </a:r>
          </a:p>
          <a:p>
            <a:r>
              <a:rPr lang="hu-HU" altLang="hu-HU" dirty="0" smtClean="0"/>
              <a:t>Test, lélek, szellem egységét segíti elő. </a:t>
            </a:r>
          </a:p>
          <a:p>
            <a:r>
              <a:rPr lang="hu-HU" altLang="hu-HU" dirty="0" smtClean="0"/>
              <a:t>Ha úgy összpontosítasz testedre, mint egy élő energiarendszerre, akkor ráébredsz,</a:t>
            </a:r>
          </a:p>
          <a:p>
            <a:r>
              <a:rPr lang="hu-HU" altLang="hu-HU" dirty="0" smtClean="0"/>
              <a:t>hogy a hatásos energiatechnikák már most is a „kezedben” és lényedben rejlenek.</a:t>
            </a:r>
          </a:p>
          <a:p>
            <a:endParaRPr lang="hu-HU" altLang="hu-HU" dirty="0" smtClean="0"/>
          </a:p>
        </p:txBody>
      </p:sp>
      <p:sp>
        <p:nvSpPr>
          <p:cNvPr id="20484"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D3AD5FD-0728-4159-8EAF-1D3321D0FE3F}" type="slidenum">
              <a:rPr lang="hu-HU" altLang="hu-HU" smtClean="0"/>
              <a:pPr/>
              <a:t>7</a:t>
            </a:fld>
            <a:endParaRPr lang="hu-HU" altLang="hu-HU" smtClean="0"/>
          </a:p>
        </p:txBody>
      </p:sp>
    </p:spTree>
    <p:extLst>
      <p:ext uri="{BB962C8B-B14F-4D97-AF65-F5344CB8AC3E}">
        <p14:creationId xmlns:p14="http://schemas.microsoft.com/office/powerpoint/2010/main" val="3074239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err="1" smtClean="0">
                <a:solidFill>
                  <a:schemeClr val="tx1"/>
                </a:solidFill>
                <a:effectLst/>
                <a:latin typeface="+mn-lt"/>
                <a:ea typeface="+mn-ea"/>
                <a:cs typeface="+mn-cs"/>
              </a:rPr>
              <a:t>Selfness</a:t>
            </a:r>
            <a:r>
              <a:rPr lang="hu-HU" sz="1200" kern="1200" dirty="0" smtClean="0">
                <a:solidFill>
                  <a:schemeClr val="tx1"/>
                </a:solidFill>
                <a:effectLst/>
                <a:latin typeface="+mn-lt"/>
                <a:ea typeface="+mn-ea"/>
                <a:cs typeface="+mn-cs"/>
              </a:rPr>
              <a:t>, nagyon fontos része az önismeret.</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Önismeret pedig a családod is.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Ki vagy és kivé akarsz válni. Mi van meg ehhez benned, és mi nincs.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 test tárolja az összes információt arról, hogy ki vagy és honnan jöttél.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Amikor egy gyermek megszületik, a család örökségével jön a világra. </a:t>
            </a:r>
          </a:p>
          <a:p>
            <a:endParaRPr lang="hu-HU" altLang="hu-HU" dirty="0" smtClean="0"/>
          </a:p>
        </p:txBody>
      </p:sp>
      <p:sp>
        <p:nvSpPr>
          <p:cNvPr id="2253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FF71CBA-C7EB-400F-A260-16ABC7AE8A14}" type="slidenum">
              <a:rPr lang="hu-HU" altLang="hu-HU" smtClean="0"/>
              <a:pPr/>
              <a:t>8</a:t>
            </a:fld>
            <a:endParaRPr lang="hu-HU" altLang="hu-HU" smtClean="0"/>
          </a:p>
        </p:txBody>
      </p:sp>
    </p:spTree>
    <p:extLst>
      <p:ext uri="{BB962C8B-B14F-4D97-AF65-F5344CB8AC3E}">
        <p14:creationId xmlns:p14="http://schemas.microsoft.com/office/powerpoint/2010/main" val="347374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Erik </a:t>
            </a:r>
            <a:r>
              <a:rPr lang="hu-HU" altLang="hu-HU" dirty="0" err="1" smtClean="0"/>
              <a:t>Erikson</a:t>
            </a:r>
            <a:r>
              <a:rPr lang="hu-HU" altLang="hu-HU" dirty="0" smtClean="0"/>
              <a:t>: </a:t>
            </a:r>
          </a:p>
          <a:p>
            <a:r>
              <a:rPr lang="hu-HU" altLang="hu-HU" dirty="0" smtClean="0"/>
              <a:t>A pszicho-szociális krízis a fejlődés folyamatából eredő konfliktus helyzet, mely a szociális együttélés következménye. </a:t>
            </a:r>
          </a:p>
          <a:p>
            <a:r>
              <a:rPr lang="hu-HU" altLang="hu-HU" dirty="0" smtClean="0"/>
              <a:t>Minden életkornak megvan a saját, jól elkülöníthető krízise és a megoldása függvényében jelentkezik, </a:t>
            </a:r>
          </a:p>
          <a:p>
            <a:r>
              <a:rPr lang="hu-HU" altLang="hu-HU" dirty="0" smtClean="0"/>
              <a:t>vagy nem a kompetenciaérzés a személyben. Minden pszicho-szociális krízis egy adott fejlődési szakaszhoz kötött, megoldása révén történik az átlépés a következő szakaszba. </a:t>
            </a:r>
          </a:p>
          <a:p>
            <a:r>
              <a:rPr lang="hu-HU" altLang="hu-HU" b="1" dirty="0" err="1" smtClean="0"/>
              <a:t>Erikson</a:t>
            </a:r>
            <a:r>
              <a:rPr lang="hu-HU" altLang="hu-HU" b="1" dirty="0" smtClean="0"/>
              <a:t> 8 krízis helyzetet állapított meg</a:t>
            </a:r>
            <a:r>
              <a:rPr lang="hu-HU" altLang="hu-HU" dirty="0" smtClean="0"/>
              <a:t>, ezeknek 8 fejlődési szakasz felel meg.</a:t>
            </a:r>
          </a:p>
          <a:p>
            <a:r>
              <a:rPr lang="hu-HU" altLang="hu-HU" dirty="0" smtClean="0"/>
              <a:t>Ha minden periódusból „jól jött ki”, akkor nyugodt, békés lezárása lesz életének, egyébként kétségbeesés, önpusztító vagy mindent bepótolva habzsoló, lesz a személyiség.</a:t>
            </a:r>
          </a:p>
          <a:p>
            <a:r>
              <a:rPr lang="hu-HU" altLang="hu-HU" dirty="0" smtClean="0"/>
              <a:t>Az életet állandó identitás keresésként fogja fel, mely identitás keresés a serdülőkorban körvonalazódik és a késői felnőttkorban ér véget.</a:t>
            </a:r>
          </a:p>
          <a:p>
            <a:pPr marL="514350" indent="-514350">
              <a:buFont typeface="Calibri" panose="020F0502020204030204" pitchFamily="34" charset="0"/>
              <a:buAutoNum type="arabicPeriod"/>
            </a:pPr>
            <a:r>
              <a:rPr lang="hu-HU" altLang="hu-HU" sz="1200" dirty="0" smtClean="0"/>
              <a:t>Bizalom az ősbizalmatlansággal szemben  - 1 éves korig</a:t>
            </a:r>
          </a:p>
          <a:p>
            <a:pPr marL="514350" indent="-514350">
              <a:buFont typeface="Calibri" panose="020F0502020204030204" pitchFamily="34" charset="0"/>
              <a:buAutoNum type="arabicPeriod"/>
            </a:pPr>
            <a:r>
              <a:rPr lang="hu-HU" altLang="hu-HU" sz="1200" dirty="0" smtClean="0"/>
              <a:t>Autonómia a szégyennel, kétellyel szemben - 1-3 éves kor</a:t>
            </a:r>
          </a:p>
          <a:p>
            <a:pPr marL="514350" indent="-514350">
              <a:buFont typeface="Calibri" panose="020F0502020204030204" pitchFamily="34" charset="0"/>
              <a:buAutoNum type="arabicPeriod"/>
            </a:pPr>
            <a:r>
              <a:rPr lang="hu-HU" altLang="hu-HU" sz="1200" dirty="0" smtClean="0"/>
              <a:t>Kezdeményezés a bűntudattal szemben - 3-6 éves kor</a:t>
            </a:r>
          </a:p>
          <a:p>
            <a:pPr marL="514350" indent="-514350">
              <a:buFont typeface="Calibri" panose="020F0502020204030204" pitchFamily="34" charset="0"/>
              <a:buAutoNum type="arabicPeriod"/>
            </a:pPr>
            <a:r>
              <a:rPr lang="hu-HU" altLang="hu-HU" sz="1200" dirty="0" smtClean="0"/>
              <a:t>Teljesítmény a csökkent értékűséggel szemben – 6-11 éves kor</a:t>
            </a:r>
          </a:p>
          <a:p>
            <a:pPr marL="514350" indent="-514350">
              <a:buFont typeface="Calibri" panose="020F0502020204030204" pitchFamily="34" charset="0"/>
              <a:buAutoNum type="arabicPeriod"/>
            </a:pPr>
            <a:r>
              <a:rPr lang="hu-HU" altLang="hu-HU" sz="1200" dirty="0" smtClean="0"/>
              <a:t>Identitás a szerepdiffúzióval szemben – 12-20 serdülő kor</a:t>
            </a:r>
          </a:p>
          <a:p>
            <a:pPr marL="514350" indent="-514350">
              <a:buFont typeface="Calibri" panose="020F0502020204030204" pitchFamily="34" charset="0"/>
              <a:buAutoNum type="arabicPeriod"/>
            </a:pPr>
            <a:r>
              <a:rPr lang="hu-HU" altLang="hu-HU" sz="1200" dirty="0" smtClean="0"/>
              <a:t>Párválasztás, intimitás az izolációval szemben –fiatal felnőtt</a:t>
            </a:r>
          </a:p>
          <a:p>
            <a:pPr marL="514350" indent="-514350">
              <a:buFont typeface="Calibri" panose="020F0502020204030204" pitchFamily="34" charset="0"/>
              <a:buAutoNum type="arabicPeriod"/>
            </a:pPr>
            <a:r>
              <a:rPr lang="hu-HU" altLang="hu-HU" sz="1200" dirty="0" smtClean="0"/>
              <a:t>Alkotóképesség a stagnálással szemben – érett felnőtt</a:t>
            </a:r>
          </a:p>
          <a:p>
            <a:pPr marL="514350" indent="-514350">
              <a:buFont typeface="Calibri" panose="020F0502020204030204" pitchFamily="34" charset="0"/>
              <a:buAutoNum type="arabicPeriod"/>
            </a:pPr>
            <a:r>
              <a:rPr lang="hu-HU" altLang="hu-HU" sz="1200" dirty="0" smtClean="0"/>
              <a:t>Integritás a kétségbeeséssel szemben - öregkor</a:t>
            </a:r>
          </a:p>
          <a:p>
            <a:endParaRPr lang="hu-HU" altLang="hu-HU" dirty="0" smtClean="0"/>
          </a:p>
        </p:txBody>
      </p:sp>
      <p:sp>
        <p:nvSpPr>
          <p:cNvPr id="24580"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C8EB84F-2D39-4020-A155-6826CA717C31}" type="slidenum">
              <a:rPr lang="hu-HU" altLang="hu-HU" smtClean="0"/>
              <a:pPr/>
              <a:t>9</a:t>
            </a:fld>
            <a:endParaRPr lang="hu-HU" altLang="hu-HU" smtClean="0"/>
          </a:p>
        </p:txBody>
      </p:sp>
    </p:spTree>
    <p:extLst>
      <p:ext uri="{BB962C8B-B14F-4D97-AF65-F5344CB8AC3E}">
        <p14:creationId xmlns:p14="http://schemas.microsoft.com/office/powerpoint/2010/main" val="3514037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 </a:t>
            </a:r>
          </a:p>
          <a:p>
            <a:r>
              <a:rPr lang="hu-HU" altLang="hu-HU" dirty="0" smtClean="0"/>
              <a:t>Amikor összekötöd valakivel az életed, akkor a családjával is összekapcsolódsz, az anyjával, az apjával,</a:t>
            </a:r>
            <a:r>
              <a:rPr lang="hu-HU" altLang="hu-HU" baseline="0" dirty="0" smtClean="0"/>
              <a:t> a magzati korával, a gyermekkorával. </a:t>
            </a:r>
          </a:p>
          <a:p>
            <a:r>
              <a:rPr lang="hu-HU" altLang="hu-HU" baseline="0" dirty="0" smtClean="0"/>
              <a:t>Az egész családfát magadra is veszed.</a:t>
            </a:r>
          </a:p>
          <a:p>
            <a:endParaRPr lang="hu-HU" altLang="hu-HU" baseline="0" dirty="0" smtClean="0"/>
          </a:p>
          <a:p>
            <a:r>
              <a:rPr lang="hu-HU" altLang="hu-HU" b="1" baseline="0" dirty="0" smtClean="0"/>
              <a:t>Meditáció-imádság. Az ima valakihez szól!</a:t>
            </a:r>
          </a:p>
          <a:p>
            <a:endParaRPr lang="hu-HU" altLang="hu-HU" dirty="0" smtClean="0"/>
          </a:p>
        </p:txBody>
      </p:sp>
      <p:sp>
        <p:nvSpPr>
          <p:cNvPr id="2662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9B9A79A-5F6A-49E2-B4DB-CDBC5A0852A9}" type="slidenum">
              <a:rPr lang="hu-HU" altLang="hu-HU" smtClean="0"/>
              <a:pPr/>
              <a:t>10</a:t>
            </a:fld>
            <a:endParaRPr lang="hu-HU" altLang="hu-HU" smtClean="0"/>
          </a:p>
        </p:txBody>
      </p:sp>
    </p:spTree>
    <p:extLst>
      <p:ext uri="{BB962C8B-B14F-4D97-AF65-F5344CB8AC3E}">
        <p14:creationId xmlns:p14="http://schemas.microsoft.com/office/powerpoint/2010/main" val="462452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hu-HU" altLang="hu-HU" dirty="0" smtClean="0"/>
              <a:t>Az érzékelés folyamata során az ingerek felvétele az érzékszervekben történik. </a:t>
            </a:r>
          </a:p>
          <a:p>
            <a:pPr eaLnBrk="1" hangingPunct="1">
              <a:spcBef>
                <a:spcPct val="0"/>
              </a:spcBef>
            </a:pPr>
            <a:r>
              <a:rPr lang="hu-HU" altLang="hu-HU" dirty="0" smtClean="0"/>
              <a:t>Az érzékelő apparátust analizátornak nevezzük, részei a receptorok, érző idegpályák és megfelelő agyi központok. </a:t>
            </a:r>
          </a:p>
          <a:p>
            <a:r>
              <a:rPr lang="hu-HU" altLang="hu-HU" b="1" dirty="0" smtClean="0"/>
              <a:t>Gondolkodás: </a:t>
            </a:r>
            <a:r>
              <a:rPr lang="hu-HU" altLang="hu-HU" dirty="0" smtClean="0"/>
              <a:t>intellektuális megismerés, logikai következtetés</a:t>
            </a:r>
          </a:p>
          <a:p>
            <a:r>
              <a:rPr lang="hu-HU" altLang="hu-HU" b="1" dirty="0" smtClean="0"/>
              <a:t>Érzés: </a:t>
            </a:r>
            <a:r>
              <a:rPr lang="hu-HU" altLang="hu-HU" dirty="0" smtClean="0"/>
              <a:t>Szubjektív értékelés</a:t>
            </a:r>
          </a:p>
          <a:p>
            <a:r>
              <a:rPr lang="hu-HU" altLang="hu-HU" b="1" dirty="0" smtClean="0"/>
              <a:t>Érzékelés: </a:t>
            </a:r>
            <a:r>
              <a:rPr lang="hu-HU" altLang="hu-HU" dirty="0" smtClean="0"/>
              <a:t>Érzékszervek segítségével történő észlelés</a:t>
            </a:r>
          </a:p>
          <a:p>
            <a:r>
              <a:rPr lang="hu-HU" altLang="hu-HU" b="1" dirty="0" smtClean="0"/>
              <a:t>Intuíció:</a:t>
            </a:r>
            <a:r>
              <a:rPr lang="hu-HU" altLang="hu-HU" dirty="0" smtClean="0"/>
              <a:t> tudattalanul végbe menő észlelés, a lehetőségek, még meg nem valósult dolgok észlelése</a:t>
            </a:r>
          </a:p>
          <a:p>
            <a:endParaRPr lang="hu-HU" altLang="hu-HU" dirty="0" smtClean="0"/>
          </a:p>
        </p:txBody>
      </p:sp>
      <p:sp>
        <p:nvSpPr>
          <p:cNvPr id="2867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4D4785-E826-4B18-9075-DE62A0891610}" type="slidenum">
              <a:rPr lang="hu-HU" altLang="hu-HU" smtClean="0"/>
              <a:pPr/>
              <a:t>11</a:t>
            </a:fld>
            <a:endParaRPr lang="hu-HU" altLang="hu-HU" smtClean="0"/>
          </a:p>
        </p:txBody>
      </p:sp>
    </p:spTree>
    <p:extLst>
      <p:ext uri="{BB962C8B-B14F-4D97-AF65-F5344CB8AC3E}">
        <p14:creationId xmlns:p14="http://schemas.microsoft.com/office/powerpoint/2010/main" val="2421351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b="1" dirty="0" smtClean="0"/>
              <a:t>Önértékelés</a:t>
            </a:r>
          </a:p>
          <a:p>
            <a:r>
              <a:rPr lang="hu-HU" altLang="hu-HU" dirty="0" smtClean="0"/>
              <a:t>Ha ezeket nem tudod, akkor vagy alul, vagy túl becsülöd majd magadat, de pontosan mégsem tudod, hogy mennyit érsz!</a:t>
            </a:r>
          </a:p>
          <a:p>
            <a:r>
              <a:rPr lang="hu-HU" altLang="hu-HU" b="1" dirty="0" smtClean="0"/>
              <a:t>Önbizalom: </a:t>
            </a:r>
            <a:r>
              <a:rPr lang="hu-HU" altLang="hu-HU" dirty="0" smtClean="0"/>
              <a:t>Annak a tudata, hogy képes az adott feladat az adott feladat elvégzésére. </a:t>
            </a:r>
          </a:p>
          <a:p>
            <a:r>
              <a:rPr lang="hu-HU" altLang="hu-HU" dirty="0" smtClean="0"/>
              <a:t>Az önbizalom azt jelenti, hogy bízok magamban, bízok a tudásomban és a képességeimben. </a:t>
            </a:r>
          </a:p>
          <a:p>
            <a:r>
              <a:rPr lang="hu-HU" altLang="hu-HU" dirty="0" smtClean="0"/>
              <a:t>Helyes-reális</a:t>
            </a:r>
          </a:p>
          <a:p>
            <a:r>
              <a:rPr lang="hu-HU" altLang="hu-HU" dirty="0" smtClean="0"/>
              <a:t>Túlzó</a:t>
            </a:r>
          </a:p>
          <a:p>
            <a:r>
              <a:rPr lang="hu-HU" altLang="hu-HU" dirty="0" smtClean="0"/>
              <a:t>Alul értékelt – Önbizalom hiány</a:t>
            </a:r>
          </a:p>
          <a:p>
            <a:endParaRPr lang="hu-HU" altLang="hu-HU" dirty="0" smtClean="0"/>
          </a:p>
        </p:txBody>
      </p:sp>
      <p:sp>
        <p:nvSpPr>
          <p:cNvPr id="30724"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03BEA79-1B2E-4A3B-AA28-E46A8C160CC0}" type="slidenum">
              <a:rPr lang="hu-HU" altLang="hu-HU" smtClean="0"/>
              <a:pPr/>
              <a:t>12</a:t>
            </a:fld>
            <a:endParaRPr lang="hu-HU" altLang="hu-HU" smtClean="0"/>
          </a:p>
        </p:txBody>
      </p:sp>
    </p:spTree>
    <p:extLst>
      <p:ext uri="{BB962C8B-B14F-4D97-AF65-F5344CB8AC3E}">
        <p14:creationId xmlns:p14="http://schemas.microsoft.com/office/powerpoint/2010/main" val="626512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Önelfogadás</a:t>
            </a:r>
          </a:p>
          <a:p>
            <a:r>
              <a:rPr lang="hu-HU" altLang="hu-HU" b="1" dirty="0" smtClean="0"/>
              <a:t>Én-rezisztencia </a:t>
            </a:r>
            <a:r>
              <a:rPr lang="hu-HU" altLang="hu-HU" dirty="0" smtClean="0"/>
              <a:t>= Én védelem</a:t>
            </a:r>
          </a:p>
          <a:p>
            <a:r>
              <a:rPr lang="hu-HU" altLang="hu-HU" dirty="0" smtClean="0"/>
              <a:t>Mennyire billen ki külső hatásokra a belső egyensúlya.</a:t>
            </a:r>
          </a:p>
          <a:p>
            <a:r>
              <a:rPr lang="hu-HU" altLang="hu-HU" b="1" dirty="0" smtClean="0"/>
              <a:t>Erős </a:t>
            </a:r>
            <a:r>
              <a:rPr lang="hu-HU" altLang="hu-HU" dirty="0" smtClean="0"/>
              <a:t>– Zavaró külső körülményekkel ellenálló, élményfeldolgozása akadálytalan. Magas az ingerküszöbe, nem túlérzékeny.</a:t>
            </a:r>
          </a:p>
          <a:p>
            <a:r>
              <a:rPr lang="hu-HU" altLang="hu-HU" b="1" dirty="0" smtClean="0"/>
              <a:t>Alacsony</a:t>
            </a:r>
            <a:r>
              <a:rPr lang="hu-HU" altLang="hu-HU" dirty="0" smtClean="0"/>
              <a:t> – Könnyen kibillen, szélsőségek jellemezhetik. Gyakran túlérzékeny és elhárító mechanizmusokkal reagál.</a:t>
            </a:r>
          </a:p>
          <a:p>
            <a:r>
              <a:rPr lang="hu-HU" altLang="hu-HU" dirty="0" smtClean="0"/>
              <a:t>Én fejlődés! Képes-e élni a lehetőségeivel?</a:t>
            </a:r>
          </a:p>
          <a:p>
            <a:r>
              <a:rPr lang="hu-HU" altLang="hu-HU" dirty="0" smtClean="0"/>
              <a:t>Gyorsan és könnyedén képes élni a lehetőségeivel, fogékony az új ingerekre, képes új dolgokat tanulni és befogadni.</a:t>
            </a:r>
          </a:p>
          <a:p>
            <a:endParaRPr lang="hu-HU" altLang="hu-HU" dirty="0" smtClean="0"/>
          </a:p>
          <a:p>
            <a:r>
              <a:rPr lang="hu-HU" altLang="hu-HU" b="1" dirty="0" smtClean="0"/>
              <a:t>Írjatok le 15 jó tulajdonságot!</a:t>
            </a:r>
          </a:p>
          <a:p>
            <a:endParaRPr lang="hu-HU" altLang="hu-HU" dirty="0" smtClean="0"/>
          </a:p>
        </p:txBody>
      </p:sp>
      <p:sp>
        <p:nvSpPr>
          <p:cNvPr id="3277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6728F1D-BC37-412E-BF21-7033DAECAA37}" type="slidenum">
              <a:rPr lang="hu-HU" altLang="hu-HU" smtClean="0"/>
              <a:pPr/>
              <a:t>13</a:t>
            </a:fld>
            <a:endParaRPr lang="hu-HU" altLang="hu-HU" smtClean="0"/>
          </a:p>
        </p:txBody>
      </p:sp>
    </p:spTree>
    <p:extLst>
      <p:ext uri="{BB962C8B-B14F-4D97-AF65-F5344CB8AC3E}">
        <p14:creationId xmlns:p14="http://schemas.microsoft.com/office/powerpoint/2010/main" val="2485945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Az egyén bizonyos viselkedési formáinak megjelenési formáját megváltoztatja, a begyakorolt magatartását ellenőrzi, </a:t>
            </a:r>
          </a:p>
          <a:p>
            <a:r>
              <a:rPr lang="hu-HU" altLang="hu-HU" dirty="0" smtClean="0"/>
              <a:t>és folyamatosan felülvizsgálja, ha eltér az elvárásoktól, akkor helyre igazítja. Ez lehet megfelelő, túlzott és gyenge.</a:t>
            </a:r>
          </a:p>
          <a:p>
            <a:r>
              <a:rPr lang="hu-HU" altLang="hu-HU" b="1" dirty="0" smtClean="0"/>
              <a:t>Az önkontroll az önismereten alapszik. </a:t>
            </a:r>
          </a:p>
          <a:p>
            <a:r>
              <a:rPr lang="hu-HU" altLang="hu-HU" dirty="0" smtClean="0"/>
              <a:t>Minél jobban ismerjük magunkat, annál készségesebben tudunk változásokat vinni életünkbe.</a:t>
            </a:r>
          </a:p>
          <a:p>
            <a:r>
              <a:rPr lang="hu-HU" altLang="hu-HU" dirty="0" smtClean="0"/>
              <a:t>és annál jobban is viseljük környezetünk változásait.</a:t>
            </a:r>
          </a:p>
          <a:p>
            <a:r>
              <a:rPr lang="hu-HU" sz="1200" b="1" kern="1200" dirty="0" err="1" smtClean="0">
                <a:solidFill>
                  <a:schemeClr val="tx1"/>
                </a:solidFill>
                <a:effectLst/>
                <a:latin typeface="+mn-lt"/>
                <a:ea typeface="+mn-ea"/>
                <a:cs typeface="+mn-cs"/>
              </a:rPr>
              <a:t>Julian</a:t>
            </a:r>
            <a:r>
              <a:rPr lang="hu-HU" sz="1200" b="1" kern="1200" dirty="0" smtClean="0">
                <a:solidFill>
                  <a:schemeClr val="tx1"/>
                </a:solidFill>
                <a:effectLst/>
                <a:latin typeface="+mn-lt"/>
                <a:ea typeface="+mn-ea"/>
                <a:cs typeface="+mn-cs"/>
              </a:rPr>
              <a:t> Rotter</a:t>
            </a:r>
            <a:r>
              <a:rPr lang="hu-HU" sz="1200" kern="1200" dirty="0" smtClean="0">
                <a:solidFill>
                  <a:schemeClr val="tx1"/>
                </a:solidFill>
                <a:effectLst/>
                <a:latin typeface="+mn-lt"/>
                <a:ea typeface="+mn-ea"/>
                <a:cs typeface="+mn-cs"/>
              </a:rPr>
              <a:t> nézete: az emberek aszerint is osztályozhatók, hogy viselkedésüket és a velük történteket úgy tekintik-e, mint ami saját ellenőrzésük, befolyásuk alatt áll, vagy pedig hatókörükön kívül esőnek, külső tényezőtől függőnek tartják. Az előbbiek a belső kontrollos, az utóbbiak a külső kontrollos személyek.</a:t>
            </a:r>
          </a:p>
          <a:p>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belső kontrollos</a:t>
            </a:r>
            <a:r>
              <a:rPr lang="hu-HU" sz="1200" kern="1200" dirty="0" smtClean="0">
                <a:solidFill>
                  <a:schemeClr val="tx1"/>
                </a:solidFill>
                <a:effectLst/>
                <a:latin typeface="+mn-lt"/>
                <a:ea typeface="+mn-ea"/>
                <a:cs typeface="+mn-cs"/>
              </a:rPr>
              <a:t> egyén biztos abban, hogy ha akarja, meg tudja változtatni mind környezetét, mind saját viselkedését. Jellemzői: független, hatékonyabb, dominánsabb. </a:t>
            </a:r>
          </a:p>
          <a:p>
            <a:r>
              <a:rPr lang="hu-HU" sz="1200" kern="1200" dirty="0" smtClean="0">
                <a:solidFill>
                  <a:schemeClr val="tx1"/>
                </a:solidFill>
                <a:effectLst/>
                <a:latin typeface="+mn-lt"/>
                <a:ea typeface="+mn-ea"/>
                <a:cs typeface="+mn-cs"/>
              </a:rPr>
              <a:t>A </a:t>
            </a:r>
            <a:r>
              <a:rPr lang="hu-HU" sz="1200" i="1" kern="1200" dirty="0" smtClean="0">
                <a:solidFill>
                  <a:schemeClr val="tx1"/>
                </a:solidFill>
                <a:effectLst/>
                <a:latin typeface="+mn-lt"/>
                <a:ea typeface="+mn-ea"/>
                <a:cs typeface="+mn-cs"/>
              </a:rPr>
              <a:t>külső kontrollos</a:t>
            </a:r>
            <a:r>
              <a:rPr lang="hu-HU" sz="1200" kern="1200" dirty="0" smtClean="0">
                <a:solidFill>
                  <a:schemeClr val="tx1"/>
                </a:solidFill>
                <a:effectLst/>
                <a:latin typeface="+mn-lt"/>
                <a:ea typeface="+mn-ea"/>
                <a:cs typeface="+mn-cs"/>
              </a:rPr>
              <a:t> ember viszont kevésnek érzi ehhez saját erőit, ő gyakran szenved erős szorongástól, neurotikus tünetei vannak. Rotter szerint a két attitűd a szülői minta és a nevelés következtében alakul ki, alapvetően tanult viszonyulási mód.</a:t>
            </a:r>
          </a:p>
          <a:p>
            <a:r>
              <a:rPr lang="hu-HU" sz="1200" b="0" i="0" kern="1200" dirty="0" err="1" smtClean="0">
                <a:solidFill>
                  <a:schemeClr val="tx1"/>
                </a:solidFill>
                <a:effectLst/>
                <a:latin typeface="+mn-lt"/>
                <a:ea typeface="+mn-ea"/>
                <a:cs typeface="+mn-cs"/>
              </a:rPr>
              <a:t>Julian</a:t>
            </a:r>
            <a:r>
              <a:rPr lang="hu-HU" sz="1200" b="0" i="0" kern="1200" dirty="0" smtClean="0">
                <a:solidFill>
                  <a:schemeClr val="tx1"/>
                </a:solidFill>
                <a:effectLst/>
                <a:latin typeface="+mn-lt"/>
                <a:ea typeface="+mn-ea"/>
                <a:cs typeface="+mn-cs"/>
              </a:rPr>
              <a:t> </a:t>
            </a:r>
            <a:r>
              <a:rPr lang="hu-HU" sz="1200" b="1" i="0" kern="1200" dirty="0" smtClean="0">
                <a:solidFill>
                  <a:schemeClr val="tx1"/>
                </a:solidFill>
                <a:effectLst/>
                <a:latin typeface="+mn-lt"/>
                <a:ea typeface="+mn-ea"/>
                <a:cs typeface="+mn-cs"/>
              </a:rPr>
              <a:t>Rotter</a:t>
            </a:r>
            <a:r>
              <a:rPr lang="hu-HU" sz="1200" b="0" i="0" kern="1200" dirty="0" smtClean="0">
                <a:solidFill>
                  <a:schemeClr val="tx1"/>
                </a:solidFill>
                <a:effectLst/>
                <a:latin typeface="+mn-lt"/>
                <a:ea typeface="+mn-ea"/>
                <a:cs typeface="+mn-cs"/>
              </a:rPr>
              <a:t>, amerikai pszichológus szerint a tanulás során hiedelmeket alakítunk ki arról, hogy egyes történések a saját viselkedésünk következménye, vagy tőlünk kívül állók, akaratunktól függetlenek. Ennek alapján pedig megkülönböztetett </a:t>
            </a:r>
            <a:r>
              <a:rPr lang="hu-HU" sz="1200" b="1" i="0" kern="1200" dirty="0" smtClean="0">
                <a:solidFill>
                  <a:schemeClr val="tx1"/>
                </a:solidFill>
                <a:effectLst/>
                <a:latin typeface="+mn-lt"/>
                <a:ea typeface="+mn-ea"/>
                <a:cs typeface="+mn-cs"/>
              </a:rPr>
              <a:t>külső</a:t>
            </a:r>
            <a:r>
              <a:rPr lang="hu-HU" sz="1200" b="0" i="0" kern="1200" dirty="0" smtClean="0">
                <a:solidFill>
                  <a:schemeClr val="tx1"/>
                </a:solidFill>
                <a:effectLst/>
                <a:latin typeface="+mn-lt"/>
                <a:ea typeface="+mn-ea"/>
                <a:cs typeface="+mn-cs"/>
              </a:rPr>
              <a:t> és </a:t>
            </a:r>
            <a:r>
              <a:rPr lang="hu-HU" sz="1200" b="1" i="0" kern="1200" dirty="0" smtClean="0">
                <a:solidFill>
                  <a:schemeClr val="tx1"/>
                </a:solidFill>
                <a:effectLst/>
                <a:latin typeface="+mn-lt"/>
                <a:ea typeface="+mn-ea"/>
                <a:cs typeface="+mn-cs"/>
              </a:rPr>
              <a:t>belső</a:t>
            </a:r>
            <a:r>
              <a:rPr lang="hu-HU" sz="1200" b="0" i="0" kern="1200" dirty="0" smtClean="0">
                <a:solidFill>
                  <a:schemeClr val="tx1"/>
                </a:solidFill>
                <a:effectLst/>
                <a:latin typeface="+mn-lt"/>
                <a:ea typeface="+mn-ea"/>
                <a:cs typeface="+mn-cs"/>
              </a:rPr>
              <a:t> kontrollt. </a:t>
            </a:r>
            <a:endParaRPr lang="hu-HU" altLang="hu-HU" dirty="0" smtClean="0"/>
          </a:p>
        </p:txBody>
      </p:sp>
      <p:sp>
        <p:nvSpPr>
          <p:cNvPr id="34820"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35775FE-6576-461D-9DA5-56938D18E76F}" type="slidenum">
              <a:rPr lang="hu-HU" altLang="hu-HU" smtClean="0"/>
              <a:pPr/>
              <a:t>14</a:t>
            </a:fld>
            <a:endParaRPr lang="hu-HU" altLang="hu-HU" smtClean="0"/>
          </a:p>
        </p:txBody>
      </p:sp>
    </p:spTree>
    <p:extLst>
      <p:ext uri="{BB962C8B-B14F-4D97-AF65-F5344CB8AC3E}">
        <p14:creationId xmlns:p14="http://schemas.microsoft.com/office/powerpoint/2010/main" val="3507993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Táblára lerajzolni….</a:t>
            </a:r>
          </a:p>
        </p:txBody>
      </p:sp>
      <p:sp>
        <p:nvSpPr>
          <p:cNvPr id="3686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59AC3C-B85D-43DA-9D12-690CC4C25876}" type="slidenum">
              <a:rPr lang="hu-HU" altLang="hu-HU" smtClean="0"/>
              <a:pPr/>
              <a:t>15</a:t>
            </a:fld>
            <a:endParaRPr lang="hu-HU" altLang="hu-HU" smtClean="0"/>
          </a:p>
        </p:txBody>
      </p:sp>
    </p:spTree>
    <p:extLst>
      <p:ext uri="{BB962C8B-B14F-4D97-AF65-F5344CB8AC3E}">
        <p14:creationId xmlns:p14="http://schemas.microsoft.com/office/powerpoint/2010/main" val="1464211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TA </a:t>
            </a:r>
            <a:r>
              <a:rPr lang="hu-HU" altLang="hu-HU" dirty="0" err="1" smtClean="0"/>
              <a:t>tranzakcióanalízis</a:t>
            </a:r>
            <a:r>
              <a:rPr lang="hu-HU" altLang="hu-HU" dirty="0" smtClean="0"/>
              <a:t> majd a további modulokban kitérünk rájuk.</a:t>
            </a:r>
          </a:p>
        </p:txBody>
      </p:sp>
      <p:sp>
        <p:nvSpPr>
          <p:cNvPr id="39940"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C9BB45E-9A4E-4275-9F5A-92D7B329CC27}" type="slidenum">
              <a:rPr lang="hu-HU" altLang="hu-HU" smtClean="0"/>
              <a:pPr/>
              <a:t>17</a:t>
            </a:fld>
            <a:endParaRPr lang="hu-HU" altLang="hu-HU" smtClean="0"/>
          </a:p>
        </p:txBody>
      </p:sp>
    </p:spTree>
    <p:extLst>
      <p:ext uri="{BB962C8B-B14F-4D97-AF65-F5344CB8AC3E}">
        <p14:creationId xmlns:p14="http://schemas.microsoft.com/office/powerpoint/2010/main" val="1245392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sz="1200" kern="1200" dirty="0" smtClean="0">
                <a:solidFill>
                  <a:schemeClr val="tx1"/>
                </a:solidFill>
                <a:effectLst/>
                <a:latin typeface="+mn-lt"/>
                <a:ea typeface="+mn-ea"/>
                <a:cs typeface="+mn-cs"/>
              </a:rPr>
              <a:t>Minél több a meg nem oldott probléma a családból, annál rosszabb genetikával születik meg a gyermek. </a:t>
            </a:r>
          </a:p>
          <a:p>
            <a:r>
              <a:rPr lang="hu-HU" sz="1200" b="1" kern="1200" dirty="0" smtClean="0">
                <a:solidFill>
                  <a:schemeClr val="tx1"/>
                </a:solidFill>
                <a:effectLst/>
                <a:latin typeface="+mn-lt"/>
                <a:ea typeface="+mn-ea"/>
                <a:cs typeface="+mn-cs"/>
              </a:rPr>
              <a:t>Mindent hordoz.</a:t>
            </a:r>
            <a:r>
              <a:rPr lang="hu-HU" sz="1200" kern="1200" dirty="0" smtClean="0">
                <a:solidFill>
                  <a:schemeClr val="tx1"/>
                </a:solidFill>
                <a:effectLst/>
                <a:latin typeface="+mn-lt"/>
                <a:ea typeface="+mn-ea"/>
                <a:cs typeface="+mn-cs"/>
              </a:rPr>
              <a:t> Minden szeretetet és minden gyűlöletet. </a:t>
            </a:r>
          </a:p>
          <a:p>
            <a:r>
              <a:rPr lang="hu-HU" sz="1200" kern="1200" dirty="0" smtClean="0">
                <a:solidFill>
                  <a:schemeClr val="tx1"/>
                </a:solidFill>
                <a:effectLst/>
                <a:latin typeface="+mn-lt"/>
                <a:ea typeface="+mn-ea"/>
                <a:cs typeface="+mn-cs"/>
              </a:rPr>
              <a:t>Minden érzelmet, testként. Abba a testbe van bele rejtve, bele kódolva az hogy ki vagy, </a:t>
            </a:r>
          </a:p>
          <a:p>
            <a:r>
              <a:rPr lang="hu-HU" sz="1200" kern="1200" dirty="0" smtClean="0">
                <a:solidFill>
                  <a:schemeClr val="tx1"/>
                </a:solidFill>
                <a:effectLst/>
                <a:latin typeface="+mn-lt"/>
                <a:ea typeface="+mn-ea"/>
                <a:cs typeface="+mn-cs"/>
              </a:rPr>
              <a:t>tehát hogyan viszonyul hozzád, és egymáshoz a családod. </a:t>
            </a:r>
            <a:endParaRPr lang="hu-HU" altLang="hu-HU" dirty="0" smtClean="0"/>
          </a:p>
        </p:txBody>
      </p:sp>
      <p:sp>
        <p:nvSpPr>
          <p:cNvPr id="4198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9230F2-8E17-4015-92F4-64B8153953D7}" type="slidenum">
              <a:rPr lang="hu-HU" altLang="hu-HU" smtClean="0"/>
              <a:pPr/>
              <a:t>18</a:t>
            </a:fld>
            <a:endParaRPr lang="hu-HU" altLang="hu-HU" smtClean="0"/>
          </a:p>
        </p:txBody>
      </p:sp>
    </p:spTree>
    <p:extLst>
      <p:ext uri="{BB962C8B-B14F-4D97-AF65-F5344CB8AC3E}">
        <p14:creationId xmlns:p14="http://schemas.microsoft.com/office/powerpoint/2010/main" val="3398202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Arial" panose="020B0604020202020204" pitchFamily="34" charset="0"/>
              <a:buNone/>
            </a:pPr>
            <a:r>
              <a:rPr lang="hu-HU" altLang="hu-HU" dirty="0" smtClean="0"/>
              <a:t>Átlagon felüli beilleszkedés, </a:t>
            </a:r>
          </a:p>
          <a:p>
            <a:pPr marL="0" indent="0">
              <a:buFont typeface="Arial" panose="020B0604020202020204" pitchFamily="34" charset="0"/>
              <a:buNone/>
            </a:pPr>
            <a:r>
              <a:rPr lang="hu-HU" altLang="hu-HU" dirty="0" smtClean="0"/>
              <a:t>Feszült, visszafogott beilleszkedés,</a:t>
            </a:r>
          </a:p>
          <a:p>
            <a:pPr marL="0" indent="0">
              <a:buFont typeface="Arial" panose="020B0604020202020204" pitchFamily="34" charset="0"/>
              <a:buNone/>
            </a:pPr>
            <a:r>
              <a:rPr lang="hu-HU" altLang="hu-HU" dirty="0" smtClean="0"/>
              <a:t>Kényszeres, gátlásos</a:t>
            </a:r>
          </a:p>
          <a:p>
            <a:pPr marL="0" indent="0">
              <a:buFont typeface="Arial" panose="020B0604020202020204" pitchFamily="34" charset="0"/>
              <a:buNone/>
            </a:pPr>
            <a:r>
              <a:rPr lang="hu-HU" altLang="hu-HU" dirty="0" smtClean="0"/>
              <a:t>Spontán, könnyed, természetes</a:t>
            </a:r>
          </a:p>
          <a:p>
            <a:pPr marL="0" indent="0">
              <a:buFont typeface="Arial" panose="020B0604020202020204" pitchFamily="34" charset="0"/>
              <a:buNone/>
            </a:pPr>
            <a:r>
              <a:rPr lang="hu-HU" altLang="hu-HU" dirty="0" smtClean="0"/>
              <a:t>Mérsékelt beilleszkedés</a:t>
            </a:r>
          </a:p>
          <a:p>
            <a:pPr marL="0" indent="0">
              <a:buFont typeface="Arial" panose="020B0604020202020204" pitchFamily="34" charset="0"/>
              <a:buNone/>
            </a:pPr>
            <a:r>
              <a:rPr lang="hu-HU" altLang="hu-HU" dirty="0" smtClean="0"/>
              <a:t>Aktív beilleszkedés</a:t>
            </a:r>
          </a:p>
          <a:p>
            <a:pPr marL="0" indent="0">
              <a:buFont typeface="Arial" panose="020B0604020202020204" pitchFamily="34" charset="0"/>
              <a:buNone/>
            </a:pPr>
            <a:r>
              <a:rPr lang="hu-HU" altLang="hu-HU" dirty="0" smtClean="0"/>
              <a:t>Passzív beilleszkedés</a:t>
            </a:r>
          </a:p>
          <a:p>
            <a:pPr marL="0" indent="0">
              <a:buFont typeface="Arial" panose="020B0604020202020204" pitchFamily="34" charset="0"/>
              <a:buNone/>
            </a:pPr>
            <a:r>
              <a:rPr lang="hu-HU" altLang="hu-HU" dirty="0" smtClean="0"/>
              <a:t>A beilleszkedés célzata </a:t>
            </a:r>
          </a:p>
          <a:p>
            <a:pPr marL="0" indent="0">
              <a:buFont typeface="Arial" panose="020B0604020202020204" pitchFamily="34" charset="0"/>
              <a:buNone/>
            </a:pPr>
            <a:r>
              <a:rPr lang="hu-HU" altLang="hu-HU" dirty="0" smtClean="0"/>
              <a:t>Egoista</a:t>
            </a:r>
          </a:p>
          <a:p>
            <a:pPr marL="0" indent="0">
              <a:buFont typeface="Arial" panose="020B0604020202020204" pitchFamily="34" charset="0"/>
              <a:buNone/>
            </a:pPr>
            <a:r>
              <a:rPr lang="hu-HU" altLang="hu-HU" dirty="0" smtClean="0"/>
              <a:t>Egocentrikus</a:t>
            </a:r>
          </a:p>
          <a:p>
            <a:pPr marL="0" indent="0">
              <a:buFont typeface="Arial" panose="020B0604020202020204" pitchFamily="34" charset="0"/>
              <a:buNone/>
            </a:pPr>
            <a:r>
              <a:rPr lang="hu-HU" altLang="hu-HU" dirty="0" smtClean="0"/>
              <a:t>Dominancia igény, szereplési vágy</a:t>
            </a:r>
          </a:p>
          <a:p>
            <a:r>
              <a:rPr lang="hu-HU" altLang="hu-HU" b="1" dirty="0" smtClean="0"/>
              <a:t>Konfliktushoz való viszonyulás</a:t>
            </a:r>
            <a:r>
              <a:rPr lang="hu-HU" altLang="hu-HU" dirty="0" smtClean="0"/>
              <a:t>: Kerülés, Tűrés, Keresés, </a:t>
            </a:r>
            <a:r>
              <a:rPr lang="hu-HU" altLang="hu-HU" dirty="0" err="1" smtClean="0"/>
              <a:t>Autonomia</a:t>
            </a:r>
            <a:endParaRPr lang="hu-HU" altLang="hu-HU" dirty="0" smtClean="0"/>
          </a:p>
          <a:p>
            <a:pPr marL="514350" indent="-514350" eaLnBrk="1" hangingPunct="1">
              <a:buFont typeface="+mj-lt"/>
              <a:buAutoNum type="arabicPeriod"/>
              <a:defRPr/>
            </a:pPr>
            <a:r>
              <a:rPr lang="hu-HU" altLang="hu-HU" sz="1200" dirty="0" smtClean="0">
                <a:latin typeface="Arial" panose="020B0604020202020204" pitchFamily="34" charset="0"/>
              </a:rPr>
              <a:t>Versengő (kompetitív) </a:t>
            </a:r>
          </a:p>
          <a:p>
            <a:pPr marL="514350" indent="-514350" eaLnBrk="1" hangingPunct="1">
              <a:buFont typeface="+mj-lt"/>
              <a:buAutoNum type="arabicPeriod"/>
              <a:defRPr/>
            </a:pPr>
            <a:r>
              <a:rPr lang="hu-HU" altLang="hu-HU" sz="1200" dirty="0" smtClean="0">
                <a:latin typeface="Arial" panose="020B0604020202020204" pitchFamily="34" charset="0"/>
              </a:rPr>
              <a:t>Együttműködő (kooperatív, </a:t>
            </a:r>
            <a:r>
              <a:rPr lang="hu-HU" altLang="hu-HU" sz="1200" dirty="0" err="1" smtClean="0">
                <a:latin typeface="Arial" panose="020B0604020202020204" pitchFamily="34" charset="0"/>
              </a:rPr>
              <a:t>win</a:t>
            </a:r>
            <a:r>
              <a:rPr lang="hu-HU" altLang="hu-HU" sz="1200" dirty="0" smtClean="0">
                <a:latin typeface="Arial" panose="020B0604020202020204" pitchFamily="34" charset="0"/>
              </a:rPr>
              <a:t>/</a:t>
            </a:r>
            <a:r>
              <a:rPr lang="hu-HU" altLang="hu-HU" sz="1200" dirty="0" err="1" smtClean="0">
                <a:latin typeface="Arial" panose="020B0604020202020204" pitchFamily="34" charset="0"/>
              </a:rPr>
              <a:t>win</a:t>
            </a:r>
            <a:r>
              <a:rPr lang="hu-HU" altLang="hu-HU" sz="1200" dirty="0" smtClean="0">
                <a:latin typeface="Arial" panose="020B0604020202020204" pitchFamily="34" charset="0"/>
              </a:rPr>
              <a:t>) stratégia</a:t>
            </a:r>
          </a:p>
          <a:p>
            <a:pPr marL="514350" indent="-514350" eaLnBrk="1" hangingPunct="1">
              <a:buFont typeface="+mj-lt"/>
              <a:buAutoNum type="arabicPeriod"/>
              <a:defRPr/>
            </a:pPr>
            <a:r>
              <a:rPr lang="hu-HU" altLang="hu-HU" sz="1200" dirty="0" smtClean="0">
                <a:latin typeface="Arial" panose="020B0604020202020204" pitchFamily="34" charset="0"/>
              </a:rPr>
              <a:t>Kompromisszumkereső</a:t>
            </a:r>
          </a:p>
          <a:p>
            <a:pPr marL="514350" indent="-514350" eaLnBrk="1" hangingPunct="1">
              <a:buFont typeface="+mj-lt"/>
              <a:buAutoNum type="arabicPeriod"/>
              <a:defRPr/>
            </a:pPr>
            <a:r>
              <a:rPr lang="hu-HU" altLang="hu-HU" sz="1200" dirty="0" smtClean="0">
                <a:latin typeface="Arial" panose="020B0604020202020204" pitchFamily="34" charset="0"/>
              </a:rPr>
              <a:t>Elkerülő (passzív)</a:t>
            </a:r>
          </a:p>
          <a:p>
            <a:pPr marL="514350" indent="-514350" eaLnBrk="1" hangingPunct="1">
              <a:buFont typeface="+mj-lt"/>
              <a:buAutoNum type="arabicPeriod"/>
              <a:defRPr/>
            </a:pPr>
            <a:r>
              <a:rPr lang="hu-HU" altLang="hu-HU" sz="1200" dirty="0" smtClean="0">
                <a:latin typeface="Arial" panose="020B0604020202020204" pitchFamily="34" charset="0"/>
              </a:rPr>
              <a:t>Alkalmazkodó (adaptív</a:t>
            </a:r>
            <a:endParaRPr lang="hu-HU" altLang="hu-HU" dirty="0" smtClean="0"/>
          </a:p>
          <a:p>
            <a:endParaRPr lang="hu-HU" altLang="hu-HU" dirty="0" smtClean="0"/>
          </a:p>
        </p:txBody>
      </p:sp>
      <p:sp>
        <p:nvSpPr>
          <p:cNvPr id="4403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CB3E74-7A08-4A9E-A281-AC26B4AD4B12}" type="slidenum">
              <a:rPr lang="hu-HU" altLang="hu-HU" smtClean="0"/>
              <a:pPr/>
              <a:t>19</a:t>
            </a:fld>
            <a:endParaRPr lang="hu-HU" altLang="hu-HU" smtClean="0"/>
          </a:p>
        </p:txBody>
      </p:sp>
    </p:spTree>
    <p:extLst>
      <p:ext uri="{BB962C8B-B14F-4D97-AF65-F5344CB8AC3E}">
        <p14:creationId xmlns:p14="http://schemas.microsoft.com/office/powerpoint/2010/main" val="4042704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buFontTx/>
              <a:buAutoNum type="arabicPeriod"/>
            </a:pPr>
            <a:r>
              <a:rPr lang="hu-HU" altLang="hu-HU" dirty="0" smtClean="0"/>
              <a:t>Vicces és kreatív személyiség, akit optimizmus és derű látás jellemez.</a:t>
            </a:r>
          </a:p>
          <a:p>
            <a:pPr marL="228600" indent="-228600">
              <a:buFontTx/>
              <a:buAutoNum type="arabicPeriod"/>
            </a:pPr>
            <a:r>
              <a:rPr lang="hu-HU" altLang="hu-HU" dirty="0" smtClean="0"/>
              <a:t>Olyan személyiség vagy aki kedvei az egyszerű életet.</a:t>
            </a:r>
          </a:p>
          <a:p>
            <a:pPr marL="228600" indent="-228600">
              <a:buFontTx/>
              <a:buAutoNum type="arabicPeriod"/>
            </a:pPr>
            <a:r>
              <a:rPr lang="hu-HU" altLang="hu-HU" dirty="0" smtClean="0"/>
              <a:t>Kreatív személyiség, telis tele élettel.</a:t>
            </a:r>
          </a:p>
          <a:p>
            <a:pPr marL="228600" indent="-228600">
              <a:buFontTx/>
              <a:buAutoNum type="arabicPeriod"/>
            </a:pPr>
            <a:r>
              <a:rPr lang="hu-HU" altLang="hu-HU" dirty="0" smtClean="0"/>
              <a:t>Bölcs személy nemes lélekkel.</a:t>
            </a:r>
          </a:p>
          <a:p>
            <a:pPr marL="228600" indent="-228600">
              <a:buFontTx/>
              <a:buAutoNum type="arabicPeriod"/>
            </a:pPr>
            <a:r>
              <a:rPr lang="hu-HU" altLang="hu-HU" dirty="0" smtClean="0"/>
              <a:t>Olyan személyiség vagy akinek első a siker és a hírnév.</a:t>
            </a:r>
          </a:p>
          <a:p>
            <a:pPr marL="228600" indent="-228600">
              <a:buFontTx/>
              <a:buAutoNum type="arabicPeriod"/>
            </a:pPr>
            <a:r>
              <a:rPr lang="hu-HU" altLang="hu-HU" dirty="0" smtClean="0"/>
              <a:t>Magabiztos, dinamikus és rendkívül gyakorlatias személyiség.</a:t>
            </a:r>
          </a:p>
          <a:p>
            <a:pPr marL="228600" indent="-228600">
              <a:buFontTx/>
              <a:buAutoNum type="arabicPeriod"/>
            </a:pPr>
            <a:r>
              <a:rPr lang="hu-HU" altLang="hu-HU" dirty="0" smtClean="0"/>
              <a:t>Bölcs személyiség, nagy adag spiritualitással.</a:t>
            </a:r>
          </a:p>
          <a:p>
            <a:pPr marL="228600" indent="-228600">
              <a:buFontTx/>
              <a:buAutoNum type="arabicPeriod"/>
            </a:pPr>
            <a:r>
              <a:rPr lang="hu-HU" altLang="hu-HU" dirty="0" smtClean="0"/>
              <a:t>Furfangos, gyors észjárású, akinek sikerül mindig a legjobb megoldást megtalálni.</a:t>
            </a:r>
          </a:p>
          <a:p>
            <a:pPr marL="228600" indent="-228600">
              <a:buFontTx/>
              <a:buAutoNum type="arabicPeriod"/>
            </a:pPr>
            <a:r>
              <a:rPr lang="hu-HU" altLang="hu-HU" dirty="0" smtClean="0"/>
              <a:t>Értékeled a stabilitást és a jólétet.</a:t>
            </a:r>
          </a:p>
          <a:p>
            <a:pPr marL="228600" indent="-228600">
              <a:buFontTx/>
              <a:buAutoNum type="arabicPeriod"/>
            </a:pPr>
            <a:endParaRPr lang="hu-HU" altLang="hu-HU" dirty="0" smtClean="0"/>
          </a:p>
        </p:txBody>
      </p:sp>
      <p:sp>
        <p:nvSpPr>
          <p:cNvPr id="46084"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E91337D-BEA8-49E0-85B6-3EB4D62176AD}" type="slidenum">
              <a:rPr lang="hu-HU" altLang="hu-HU" smtClean="0"/>
              <a:pPr/>
              <a:t>20</a:t>
            </a:fld>
            <a:endParaRPr lang="hu-HU" altLang="hu-HU" smtClean="0"/>
          </a:p>
        </p:txBody>
      </p:sp>
    </p:spTree>
    <p:extLst>
      <p:ext uri="{BB962C8B-B14F-4D97-AF65-F5344CB8AC3E}">
        <p14:creationId xmlns:p14="http://schemas.microsoft.com/office/powerpoint/2010/main" val="746845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sz="1200" b="1" kern="1200" dirty="0" smtClean="0">
                <a:solidFill>
                  <a:schemeClr val="tx1"/>
                </a:solidFill>
                <a:effectLst/>
                <a:latin typeface="+mn-lt"/>
                <a:ea typeface="+mn-ea"/>
                <a:cs typeface="+mn-cs"/>
              </a:rPr>
              <a:t>A szeretet, mint pozitív érzelem</a:t>
            </a:r>
            <a:r>
              <a:rPr lang="hu-HU" sz="1200" kern="1200" dirty="0" smtClean="0">
                <a:solidFill>
                  <a:schemeClr val="tx1"/>
                </a:solidFill>
                <a:effectLst/>
                <a:latin typeface="+mn-lt"/>
                <a:ea typeface="+mn-ea"/>
                <a:cs typeface="+mn-cs"/>
              </a:rPr>
              <a:t/>
            </a:r>
            <a:br>
              <a:rPr lang="hu-HU" sz="1200" kern="1200" dirty="0" smtClean="0">
                <a:solidFill>
                  <a:schemeClr val="tx1"/>
                </a:solidFill>
                <a:effectLst/>
                <a:latin typeface="+mn-lt"/>
                <a:ea typeface="+mn-ea"/>
                <a:cs typeface="+mn-cs"/>
              </a:rPr>
            </a:br>
            <a:r>
              <a:rPr lang="hu-HU" sz="1200" kern="1200" dirty="0" smtClean="0">
                <a:solidFill>
                  <a:schemeClr val="tx1"/>
                </a:solidFill>
                <a:effectLst/>
                <a:latin typeface="+mn-lt"/>
                <a:ea typeface="+mn-ea"/>
                <a:cs typeface="+mn-cs"/>
              </a:rPr>
              <a:t>A nehéz időkben - a problémás élethelyzetekben - különösen nagy szükségünk van a pozitív érzelmekre, </a:t>
            </a:r>
          </a:p>
          <a:p>
            <a:r>
              <a:rPr lang="hu-HU" sz="1200" kern="1200" dirty="0" smtClean="0">
                <a:solidFill>
                  <a:schemeClr val="tx1"/>
                </a:solidFill>
                <a:effectLst/>
                <a:latin typeface="+mn-lt"/>
                <a:ea typeface="+mn-ea"/>
                <a:cs typeface="+mn-cs"/>
              </a:rPr>
              <a:t>noha ilyenkor foglalkozunk legkevesebbet a boldogsággal. </a:t>
            </a:r>
          </a:p>
          <a:p>
            <a:r>
              <a:rPr lang="hu-HU" sz="1200" b="1" kern="1200" dirty="0" smtClean="0">
                <a:solidFill>
                  <a:schemeClr val="tx1"/>
                </a:solidFill>
                <a:effectLst/>
                <a:latin typeface="+mn-lt"/>
                <a:ea typeface="+mn-ea"/>
                <a:cs typeface="+mn-cs"/>
              </a:rPr>
              <a:t>Négy felnőttkori kötődés: </a:t>
            </a:r>
          </a:p>
          <a:p>
            <a:r>
              <a:rPr lang="hu-HU" sz="1200" kern="1200" dirty="0" smtClean="0">
                <a:solidFill>
                  <a:schemeClr val="tx1"/>
                </a:solidFill>
                <a:effectLst/>
                <a:latin typeface="+mn-lt"/>
                <a:ea typeface="+mn-ea"/>
                <a:cs typeface="+mn-cs"/>
              </a:rPr>
              <a:t>1. </a:t>
            </a:r>
            <a:r>
              <a:rPr lang="hu-HU" sz="1200" u="sng" kern="1200" dirty="0" smtClean="0">
                <a:solidFill>
                  <a:schemeClr val="tx1"/>
                </a:solidFill>
                <a:effectLst/>
                <a:latin typeface="+mn-lt"/>
                <a:ea typeface="+mn-ea"/>
                <a:cs typeface="+mn-cs"/>
              </a:rPr>
              <a:t>biztonságosan kötődő </a:t>
            </a:r>
            <a:r>
              <a:rPr lang="hu-HU" sz="1200" kern="1200" dirty="0" smtClean="0">
                <a:solidFill>
                  <a:schemeClr val="tx1"/>
                </a:solidFill>
                <a:effectLst/>
                <a:latin typeface="+mn-lt"/>
                <a:ea typeface="+mn-ea"/>
                <a:cs typeface="+mn-cs"/>
              </a:rPr>
              <a:t>(másokhoz könnyen közel kerülő, de az egyedülléttől sem félő, aki jól tud kötődni, nem igen kell tanulnia).</a:t>
            </a:r>
          </a:p>
          <a:p>
            <a:r>
              <a:rPr lang="hu-HU" sz="1200" kern="1200" dirty="0" smtClean="0">
                <a:solidFill>
                  <a:schemeClr val="tx1"/>
                </a:solidFill>
                <a:effectLst/>
                <a:latin typeface="+mn-lt"/>
                <a:ea typeface="+mn-ea"/>
                <a:cs typeface="+mn-cs"/>
              </a:rPr>
              <a:t>2. </a:t>
            </a:r>
            <a:r>
              <a:rPr lang="hu-HU" sz="1200" u="sng" kern="1200" dirty="0" smtClean="0">
                <a:solidFill>
                  <a:schemeClr val="tx1"/>
                </a:solidFill>
                <a:effectLst/>
                <a:latin typeface="+mn-lt"/>
                <a:ea typeface="+mn-ea"/>
                <a:cs typeface="+mn-cs"/>
              </a:rPr>
              <a:t>kötődést elutasító </a:t>
            </a:r>
            <a:r>
              <a:rPr lang="hu-HU" sz="1200" kern="1200" dirty="0" smtClean="0">
                <a:solidFill>
                  <a:schemeClr val="tx1"/>
                </a:solidFill>
                <a:effectLst/>
                <a:latin typeface="+mn-lt"/>
                <a:ea typeface="+mn-ea"/>
                <a:cs typeface="+mn-cs"/>
              </a:rPr>
              <a:t>(a függetlenséget és az önállóságot fontosabbnak tartó,  ő nem akar kötődni nem akar szeretetet tanulni). </a:t>
            </a:r>
          </a:p>
          <a:p>
            <a:r>
              <a:rPr lang="hu-HU" sz="1200" kern="1200" dirty="0" smtClean="0">
                <a:solidFill>
                  <a:schemeClr val="tx1"/>
                </a:solidFill>
                <a:effectLst/>
                <a:latin typeface="+mn-lt"/>
                <a:ea typeface="+mn-ea"/>
                <a:cs typeface="+mn-cs"/>
              </a:rPr>
              <a:t>3. </a:t>
            </a:r>
            <a:r>
              <a:rPr lang="hu-HU" sz="1200" u="sng" kern="1200" dirty="0" smtClean="0">
                <a:solidFill>
                  <a:schemeClr val="tx1"/>
                </a:solidFill>
                <a:effectLst/>
                <a:latin typeface="+mn-lt"/>
                <a:ea typeface="+mn-ea"/>
                <a:cs typeface="+mn-cs"/>
              </a:rPr>
              <a:t>szeretettel, kötődéssel kapcsolatban bizonytalan</a:t>
            </a:r>
            <a:r>
              <a:rPr lang="hu-HU" sz="1200" kern="1200" dirty="0" smtClean="0">
                <a:solidFill>
                  <a:schemeClr val="tx1"/>
                </a:solidFill>
                <a:effectLst/>
                <a:latin typeface="+mn-lt"/>
                <a:ea typeface="+mn-ea"/>
                <a:cs typeface="+mn-cs"/>
              </a:rPr>
              <a:t>, önmagát csökkent értékűnek, alkalmatlannak látó. </a:t>
            </a:r>
          </a:p>
          <a:p>
            <a:r>
              <a:rPr lang="hu-HU" sz="1200" kern="1200" dirty="0" smtClean="0">
                <a:solidFill>
                  <a:schemeClr val="tx1"/>
                </a:solidFill>
                <a:effectLst/>
                <a:latin typeface="+mn-lt"/>
                <a:ea typeface="+mn-ea"/>
                <a:cs typeface="+mn-cs"/>
              </a:rPr>
              <a:t>Az ilyen ember sokat tépelődik, pl. azon, hogy „szerethető-e”, bizalmatlan, és miközben erősen függ társától, </a:t>
            </a:r>
          </a:p>
          <a:p>
            <a:r>
              <a:rPr lang="hu-HU" sz="1200" kern="1200" dirty="0" smtClean="0">
                <a:solidFill>
                  <a:schemeClr val="tx1"/>
                </a:solidFill>
                <a:effectLst/>
                <a:latin typeface="+mn-lt"/>
                <a:ea typeface="+mn-ea"/>
                <a:cs typeface="+mn-cs"/>
              </a:rPr>
              <a:t>ezt gyakran egyoldalú kiszolgáltatottságként éli meg. </a:t>
            </a:r>
          </a:p>
          <a:p>
            <a:r>
              <a:rPr lang="hu-HU" sz="1200" kern="1200" dirty="0" smtClean="0">
                <a:solidFill>
                  <a:schemeClr val="tx1"/>
                </a:solidFill>
                <a:effectLst/>
                <a:latin typeface="+mn-lt"/>
                <a:ea typeface="+mn-ea"/>
                <a:cs typeface="+mn-cs"/>
              </a:rPr>
              <a:t>4.</a:t>
            </a:r>
            <a:r>
              <a:rPr lang="hu-HU" sz="1200" kern="1200" baseline="0" dirty="0" smtClean="0">
                <a:solidFill>
                  <a:schemeClr val="tx1"/>
                </a:solidFill>
                <a:effectLst/>
                <a:latin typeface="+mn-lt"/>
                <a:ea typeface="+mn-ea"/>
                <a:cs typeface="+mn-cs"/>
              </a:rPr>
              <a:t> </a:t>
            </a:r>
            <a:r>
              <a:rPr lang="hu-HU" sz="1200" u="sng" kern="1200" dirty="0" smtClean="0">
                <a:solidFill>
                  <a:schemeClr val="tx1"/>
                </a:solidFill>
                <a:effectLst/>
                <a:latin typeface="+mn-lt"/>
                <a:ea typeface="+mn-ea"/>
                <a:cs typeface="+mn-cs"/>
              </a:rPr>
              <a:t>fél a kötődéstől</a:t>
            </a:r>
            <a:r>
              <a:rPr lang="hu-HU" sz="1200" kern="1200" dirty="0" smtClean="0">
                <a:solidFill>
                  <a:schemeClr val="tx1"/>
                </a:solidFill>
                <a:effectLst/>
                <a:latin typeface="+mn-lt"/>
                <a:ea typeface="+mn-ea"/>
                <a:cs typeface="+mn-cs"/>
              </a:rPr>
              <a:t>, nemcsak önmagával szemben, hanem másokkal szemben is bizalmatlan. </a:t>
            </a:r>
          </a:p>
          <a:p>
            <a:r>
              <a:rPr lang="hu-HU" sz="1200" kern="1200" dirty="0" smtClean="0">
                <a:solidFill>
                  <a:schemeClr val="tx1"/>
                </a:solidFill>
                <a:effectLst/>
                <a:latin typeface="+mn-lt"/>
                <a:ea typeface="+mn-ea"/>
                <a:cs typeface="+mn-cs"/>
              </a:rPr>
              <a:t>Rossz véleménnyel van másokról is, és önmagáról is. </a:t>
            </a:r>
          </a:p>
          <a:p>
            <a:r>
              <a:rPr lang="hu-HU" altLang="hu-HU" dirty="0" smtClean="0"/>
              <a:t>Szeretet-nyelv teszt</a:t>
            </a:r>
          </a:p>
        </p:txBody>
      </p:sp>
      <p:sp>
        <p:nvSpPr>
          <p:cNvPr id="4813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C4F816-5429-49D7-AF11-CA224B90BFE9}" type="slidenum">
              <a:rPr lang="hu-HU" altLang="hu-HU" smtClean="0"/>
              <a:pPr/>
              <a:t>21</a:t>
            </a:fld>
            <a:endParaRPr lang="hu-HU" altLang="hu-HU" smtClean="0"/>
          </a:p>
        </p:txBody>
      </p:sp>
    </p:spTree>
    <p:extLst>
      <p:ext uri="{BB962C8B-B14F-4D97-AF65-F5344CB8AC3E}">
        <p14:creationId xmlns:p14="http://schemas.microsoft.com/office/powerpoint/2010/main" val="3996265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A legfontosabb mentális adottságunk a gondolkodásunk. </a:t>
            </a:r>
          </a:p>
          <a:p>
            <a:r>
              <a:rPr lang="hu-HU" altLang="hu-HU" dirty="0" smtClean="0"/>
              <a:t>Lehet </a:t>
            </a:r>
            <a:r>
              <a:rPr lang="hu-HU" altLang="hu-HU" b="1" dirty="0" smtClean="0"/>
              <a:t>gyors</a:t>
            </a:r>
            <a:r>
              <a:rPr lang="hu-HU" altLang="hu-HU" dirty="0" smtClean="0"/>
              <a:t> vagy </a:t>
            </a:r>
            <a:r>
              <a:rPr lang="hu-HU" altLang="hu-HU" b="1" dirty="0" smtClean="0"/>
              <a:t>lassú</a:t>
            </a:r>
            <a:r>
              <a:rPr lang="hu-HU" altLang="hu-HU" dirty="0" smtClean="0"/>
              <a:t>, </a:t>
            </a:r>
            <a:r>
              <a:rPr lang="hu-HU" altLang="hu-HU" b="1" dirty="0" smtClean="0"/>
              <a:t>rugalmas</a:t>
            </a:r>
            <a:r>
              <a:rPr lang="hu-HU" altLang="hu-HU" dirty="0" smtClean="0"/>
              <a:t> vagy </a:t>
            </a:r>
            <a:r>
              <a:rPr lang="hu-HU" altLang="hu-HU" b="1" dirty="0" smtClean="0"/>
              <a:t>merev</a:t>
            </a:r>
            <a:r>
              <a:rPr lang="hu-HU" altLang="hu-HU" dirty="0" smtClean="0"/>
              <a:t>, </a:t>
            </a:r>
            <a:r>
              <a:rPr lang="hu-HU" altLang="hu-HU" b="1" dirty="0" smtClean="0"/>
              <a:t>divergens</a:t>
            </a:r>
            <a:r>
              <a:rPr lang="hu-HU" altLang="hu-HU" dirty="0" smtClean="0"/>
              <a:t> vagy </a:t>
            </a:r>
            <a:r>
              <a:rPr lang="hu-HU" altLang="hu-HU" b="1" dirty="0" smtClean="0"/>
              <a:t>konvergens.</a:t>
            </a:r>
            <a:r>
              <a:rPr lang="hu-HU" altLang="hu-HU" dirty="0" smtClean="0"/>
              <a:t> </a:t>
            </a:r>
          </a:p>
          <a:p>
            <a:r>
              <a:rPr lang="hu-HU" altLang="hu-HU" u="sng" dirty="0" smtClean="0"/>
              <a:t>A divergens gondolkodás </a:t>
            </a:r>
            <a:r>
              <a:rPr lang="hu-HU" altLang="hu-HU" dirty="0" smtClean="0"/>
              <a:t>mindig a jobb agyfélteke funkcióját jelenti. Ez holisztikus, misztikus, érzelmi gondolkodást jelent. </a:t>
            </a:r>
          </a:p>
          <a:p>
            <a:r>
              <a:rPr lang="hu-HU" altLang="hu-HU" u="sng" dirty="0" smtClean="0"/>
              <a:t>Ha konvergens vagy analitikus</a:t>
            </a:r>
            <a:r>
              <a:rPr lang="hu-HU" altLang="hu-HU" dirty="0" smtClean="0"/>
              <a:t>, ez mindig a bal agyfélteke dominanciájára utal. </a:t>
            </a:r>
          </a:p>
          <a:p>
            <a:r>
              <a:rPr lang="hu-HU" altLang="hu-HU" dirty="0" smtClean="0"/>
              <a:t>Ha egy ember mentális adottságai kiemelkedően jók, akkor az életminősége is magas szintet ér el.</a:t>
            </a:r>
          </a:p>
          <a:p>
            <a:r>
              <a:rPr lang="hu-HU" altLang="hu-HU" b="1" dirty="0" smtClean="0"/>
              <a:t>A mentális képességek legkevesebb hét tényezőből állnak</a:t>
            </a:r>
            <a:r>
              <a:rPr lang="hu-HU" altLang="hu-HU" dirty="0" smtClean="0"/>
              <a:t> </a:t>
            </a:r>
          </a:p>
          <a:p>
            <a:pPr marL="228600" indent="-228600">
              <a:buFont typeface="+mj-lt"/>
              <a:buAutoNum type="arabicPeriod"/>
            </a:pPr>
            <a:r>
              <a:rPr lang="hu-HU" altLang="hu-HU" dirty="0" smtClean="0"/>
              <a:t>szókincshasználat, </a:t>
            </a:r>
          </a:p>
          <a:p>
            <a:pPr marL="228600" indent="-228600">
              <a:buFont typeface="+mj-lt"/>
              <a:buAutoNum type="arabicPeriod"/>
            </a:pPr>
            <a:r>
              <a:rPr lang="hu-HU" altLang="hu-HU" dirty="0" smtClean="0"/>
              <a:t>verbális felfogás</a:t>
            </a:r>
            <a:r>
              <a:rPr lang="hu-HU" altLang="hu-HU" i="1" dirty="0" smtClean="0"/>
              <a:t>,</a:t>
            </a:r>
            <a:r>
              <a:rPr lang="hu-HU" altLang="hu-HU" dirty="0" smtClean="0"/>
              <a:t> </a:t>
            </a:r>
          </a:p>
          <a:p>
            <a:pPr marL="228600" indent="-228600">
              <a:buFont typeface="+mj-lt"/>
              <a:buAutoNum type="arabicPeriod"/>
            </a:pPr>
            <a:r>
              <a:rPr lang="hu-HU" altLang="hu-HU" dirty="0" smtClean="0"/>
              <a:t>számolási képesség</a:t>
            </a:r>
            <a:r>
              <a:rPr lang="hu-HU" altLang="hu-HU" i="1" dirty="0" smtClean="0"/>
              <a:t>,</a:t>
            </a:r>
            <a:r>
              <a:rPr lang="hu-HU" altLang="hu-HU" dirty="0" smtClean="0"/>
              <a:t> </a:t>
            </a:r>
          </a:p>
          <a:p>
            <a:pPr marL="228600" indent="-228600">
              <a:buFont typeface="+mj-lt"/>
              <a:buAutoNum type="arabicPeriod"/>
            </a:pPr>
            <a:r>
              <a:rPr lang="hu-HU" altLang="hu-HU" dirty="0" smtClean="0"/>
              <a:t>Emlékezés,</a:t>
            </a:r>
          </a:p>
          <a:p>
            <a:pPr marL="228600" indent="-228600">
              <a:buFont typeface="+mj-lt"/>
              <a:buAutoNum type="arabicPeriod"/>
            </a:pPr>
            <a:r>
              <a:rPr lang="hu-HU" altLang="hu-HU" dirty="0" smtClean="0"/>
              <a:t>következtetés vagy indukció</a:t>
            </a:r>
            <a:r>
              <a:rPr lang="hu-HU" altLang="hu-HU" i="1" dirty="0" smtClean="0"/>
              <a:t>,</a:t>
            </a:r>
            <a:r>
              <a:rPr lang="hu-HU" altLang="hu-HU" dirty="0" smtClean="0"/>
              <a:t> </a:t>
            </a:r>
          </a:p>
          <a:p>
            <a:pPr marL="228600" indent="-228600">
              <a:buFont typeface="+mj-lt"/>
              <a:buAutoNum type="arabicPeriod"/>
            </a:pPr>
            <a:r>
              <a:rPr lang="hu-HU" altLang="hu-HU" dirty="0" smtClean="0"/>
              <a:t>térbeli tájékozódás, </a:t>
            </a:r>
          </a:p>
          <a:p>
            <a:pPr marL="228600" indent="-228600">
              <a:buFont typeface="+mj-lt"/>
              <a:buAutoNum type="arabicPeriod"/>
            </a:pPr>
            <a:r>
              <a:rPr lang="hu-HU" altLang="hu-HU" dirty="0" smtClean="0"/>
              <a:t>észlelési gyorsaság</a:t>
            </a:r>
            <a:r>
              <a:rPr lang="hu-HU" altLang="hu-HU" i="1" dirty="0" smtClean="0"/>
              <a:t>.</a:t>
            </a:r>
            <a:endParaRPr lang="hu-HU" altLang="hu-HU" dirty="0" smtClean="0"/>
          </a:p>
          <a:p>
            <a:r>
              <a:rPr lang="hu-HU" altLang="hu-HU" b="1" dirty="0" smtClean="0"/>
              <a:t>Mentális képességek: </a:t>
            </a:r>
          </a:p>
          <a:p>
            <a:pPr marL="171450" indent="-171450">
              <a:buFont typeface="Arial" panose="020B0604020202020204" pitchFamily="34" charset="0"/>
              <a:buChar char="•"/>
            </a:pPr>
            <a:r>
              <a:rPr lang="hu-HU" altLang="hu-HU" dirty="0" smtClean="0"/>
              <a:t>gondolkodásmód, </a:t>
            </a:r>
          </a:p>
          <a:p>
            <a:pPr marL="171450" indent="-171450">
              <a:buFont typeface="Arial" panose="020B0604020202020204" pitchFamily="34" charset="0"/>
              <a:buChar char="•"/>
            </a:pPr>
            <a:r>
              <a:rPr lang="hu-HU" altLang="hu-HU" dirty="0" smtClean="0"/>
              <a:t>gondolkodás sebessége, </a:t>
            </a:r>
          </a:p>
          <a:p>
            <a:pPr marL="171450" indent="-171450">
              <a:buFont typeface="Arial" panose="020B0604020202020204" pitchFamily="34" charset="0"/>
              <a:buChar char="•"/>
            </a:pPr>
            <a:r>
              <a:rPr lang="hu-HU" altLang="hu-HU" dirty="0" smtClean="0"/>
              <a:t>gondolkodás rugalmassága, </a:t>
            </a:r>
          </a:p>
          <a:p>
            <a:pPr marL="171450" indent="-171450">
              <a:buFont typeface="Arial" panose="020B0604020202020204" pitchFamily="34" charset="0"/>
              <a:buChar char="•"/>
            </a:pPr>
            <a:r>
              <a:rPr lang="hu-HU" altLang="hu-HU" dirty="0" smtClean="0"/>
              <a:t>információkra való nyitottság, </a:t>
            </a:r>
          </a:p>
          <a:p>
            <a:pPr marL="171450" indent="-171450">
              <a:buFont typeface="Arial" panose="020B0604020202020204" pitchFamily="34" charset="0"/>
              <a:buChar char="•"/>
            </a:pPr>
            <a:r>
              <a:rPr lang="hu-HU" altLang="hu-HU" dirty="0" smtClean="0"/>
              <a:t>tanulékonyság, </a:t>
            </a:r>
          </a:p>
          <a:p>
            <a:pPr marL="171450" indent="-171450">
              <a:buFont typeface="Arial" panose="020B0604020202020204" pitchFamily="34" charset="0"/>
              <a:buChar char="•"/>
            </a:pPr>
            <a:r>
              <a:rPr lang="hu-HU" altLang="hu-HU" dirty="0" smtClean="0"/>
              <a:t>érdeklődés, </a:t>
            </a:r>
          </a:p>
          <a:p>
            <a:r>
              <a:rPr lang="hu-HU" altLang="hu-HU" dirty="0" smtClean="0"/>
              <a:t>problémamegoldás, kreativitás, fantázia  stb.</a:t>
            </a:r>
          </a:p>
          <a:p>
            <a:endParaRPr lang="hu-HU" altLang="hu-HU" dirty="0" smtClean="0"/>
          </a:p>
        </p:txBody>
      </p:sp>
      <p:sp>
        <p:nvSpPr>
          <p:cNvPr id="50180"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64BA77-C708-4A6D-A099-6FAC2E77DD99}" type="slidenum">
              <a:rPr lang="hu-HU" altLang="hu-HU" smtClean="0"/>
              <a:pPr/>
              <a:t>22</a:t>
            </a:fld>
            <a:endParaRPr lang="hu-HU" altLang="hu-HU" smtClean="0"/>
          </a:p>
        </p:txBody>
      </p:sp>
    </p:spTree>
    <p:extLst>
      <p:ext uri="{BB962C8B-B14F-4D97-AF65-F5344CB8AC3E}">
        <p14:creationId xmlns:p14="http://schemas.microsoft.com/office/powerpoint/2010/main" val="25702262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b="1" dirty="0" smtClean="0"/>
              <a:t>Az intelligencia szellemi alkalmazkodó-, illetve problémamegoldó képességet jelent</a:t>
            </a:r>
            <a:r>
              <a:rPr lang="hu-HU" altLang="hu-HU" dirty="0" smtClean="0"/>
              <a:t>, </a:t>
            </a:r>
          </a:p>
          <a:p>
            <a:r>
              <a:rPr lang="hu-HU" altLang="hu-HU" dirty="0" smtClean="0"/>
              <a:t>ami lehetővé teszi az új feladatokhoz, és életfeltételekhez való alkalmazkodást.</a:t>
            </a:r>
          </a:p>
          <a:p>
            <a:r>
              <a:rPr lang="hu-HU" altLang="hu-HU" dirty="0" smtClean="0"/>
              <a:t>Az intelligencia egy </a:t>
            </a:r>
            <a:r>
              <a:rPr lang="hu-HU" altLang="hu-HU" b="1" dirty="0" smtClean="0"/>
              <a:t>összetett képességrendszer</a:t>
            </a:r>
            <a:r>
              <a:rPr lang="hu-HU" altLang="hu-HU" dirty="0" smtClean="0"/>
              <a:t>, amely magában foglalja:</a:t>
            </a:r>
          </a:p>
          <a:p>
            <a:r>
              <a:rPr lang="hu-HU" altLang="hu-HU" dirty="0" smtClean="0"/>
              <a:t>az összefüggések spontán felismerését, átlátását és azok új szituációban való hasznosítását</a:t>
            </a:r>
          </a:p>
          <a:p>
            <a:r>
              <a:rPr lang="hu-HU" altLang="hu-HU" dirty="0" smtClean="0"/>
              <a:t>emlékezőképességet</a:t>
            </a:r>
          </a:p>
          <a:p>
            <a:r>
              <a:rPr lang="hu-HU" altLang="hu-HU" dirty="0" smtClean="0"/>
              <a:t>az elme elemző és megkülönböztető képességét</a:t>
            </a:r>
          </a:p>
          <a:p>
            <a:r>
              <a:rPr lang="hu-HU" altLang="hu-HU" dirty="0" smtClean="0"/>
              <a:t>aritmetikai gondolkodást</a:t>
            </a:r>
          </a:p>
          <a:p>
            <a:r>
              <a:rPr lang="hu-HU" altLang="hu-HU" dirty="0" smtClean="0"/>
              <a:t>térbeli gondolkodást</a:t>
            </a:r>
          </a:p>
          <a:p>
            <a:r>
              <a:rPr lang="hu-HU" altLang="hu-HU" dirty="0" smtClean="0"/>
              <a:t>következtetőképességet</a:t>
            </a:r>
          </a:p>
          <a:p>
            <a:r>
              <a:rPr lang="hu-HU" altLang="hu-HU" dirty="0" smtClean="0"/>
              <a:t>a felfogás és gondolkodás gyorsaságát</a:t>
            </a:r>
          </a:p>
          <a:p>
            <a:r>
              <a:rPr lang="hu-HU" altLang="hu-HU" dirty="0" smtClean="0"/>
              <a:t>beszédmegértést és beszédfolyamatosságát</a:t>
            </a:r>
          </a:p>
          <a:p>
            <a:r>
              <a:rPr lang="hu-HU" altLang="hu-HU" b="1" i="1" dirty="0" smtClean="0"/>
              <a:t>IQ sávok:</a:t>
            </a:r>
            <a:endParaRPr lang="hu-HU" altLang="hu-HU" i="1" dirty="0" smtClean="0"/>
          </a:p>
          <a:p>
            <a:r>
              <a:rPr lang="hu-HU" altLang="hu-HU" i="1" dirty="0" smtClean="0"/>
              <a:t>A 20 alatti IQ -&gt; </a:t>
            </a:r>
            <a:r>
              <a:rPr lang="hu-HU" altLang="hu-HU" i="1" dirty="0" err="1" smtClean="0"/>
              <a:t>idióciához</a:t>
            </a:r>
            <a:r>
              <a:rPr lang="hu-HU" altLang="hu-HU" i="1" dirty="0" smtClean="0"/>
              <a:t> sorolandó</a:t>
            </a:r>
          </a:p>
          <a:p>
            <a:r>
              <a:rPr lang="hu-HU" altLang="hu-HU" i="1" dirty="0" smtClean="0"/>
              <a:t>az 50-70 közötti – &gt; debilitáshoz</a:t>
            </a:r>
          </a:p>
          <a:p>
            <a:r>
              <a:rPr lang="hu-HU" altLang="hu-HU" b="1" i="1" dirty="0" smtClean="0"/>
              <a:t>A 90-110 közötti IQ az átlagos</a:t>
            </a:r>
          </a:p>
          <a:p>
            <a:r>
              <a:rPr lang="hu-HU" altLang="hu-HU" b="1" i="1" dirty="0" smtClean="0"/>
              <a:t>a 110-120-as jó</a:t>
            </a:r>
          </a:p>
          <a:p>
            <a:r>
              <a:rPr lang="hu-HU" altLang="hu-HU" i="1" dirty="0" smtClean="0"/>
              <a:t>míg a 140 feletti érték jelzi a </a:t>
            </a:r>
            <a:r>
              <a:rPr lang="hu-HU" altLang="hu-HU" i="1" dirty="0" err="1" smtClean="0"/>
              <a:t>a</a:t>
            </a:r>
            <a:r>
              <a:rPr lang="hu-HU" altLang="hu-HU" i="1" dirty="0" smtClean="0"/>
              <a:t> magas intelligenciát.</a:t>
            </a:r>
          </a:p>
          <a:p>
            <a:r>
              <a:rPr lang="hu-HU" altLang="hu-HU" dirty="0" smtClean="0"/>
              <a:t>Értelmi intelligencia</a:t>
            </a:r>
          </a:p>
          <a:p>
            <a:r>
              <a:rPr lang="hu-HU" altLang="hu-HU" dirty="0" smtClean="0"/>
              <a:t>Nyelvi intelligencia</a:t>
            </a:r>
          </a:p>
          <a:p>
            <a:r>
              <a:rPr lang="hu-HU" altLang="hu-HU" dirty="0" smtClean="0"/>
              <a:t>Vizuális-térbeli intelligencia</a:t>
            </a:r>
          </a:p>
          <a:p>
            <a:r>
              <a:rPr lang="hu-HU" altLang="hu-HU" dirty="0" smtClean="0"/>
              <a:t>Logikai-matematikai intelligencia</a:t>
            </a:r>
          </a:p>
          <a:p>
            <a:r>
              <a:rPr lang="hu-HU" altLang="hu-HU" dirty="0" smtClean="0"/>
              <a:t>Mozgási intelligencia</a:t>
            </a:r>
          </a:p>
          <a:p>
            <a:r>
              <a:rPr lang="hu-HU" altLang="hu-HU" dirty="0" smtClean="0"/>
              <a:t>Zenei intelligencia</a:t>
            </a:r>
          </a:p>
          <a:p>
            <a:r>
              <a:rPr lang="hu-HU" altLang="hu-HU" dirty="0" smtClean="0"/>
              <a:t>Interperszonális intelligencia</a:t>
            </a:r>
          </a:p>
          <a:p>
            <a:r>
              <a:rPr lang="hu-HU" altLang="hu-HU" dirty="0" err="1" smtClean="0"/>
              <a:t>Metakognitív</a:t>
            </a:r>
            <a:r>
              <a:rPr lang="hu-HU" altLang="hu-HU" dirty="0" smtClean="0"/>
              <a:t> intelligencia</a:t>
            </a:r>
          </a:p>
          <a:p>
            <a:r>
              <a:rPr lang="hu-HU" altLang="hu-HU" b="1" dirty="0" smtClean="0"/>
              <a:t>Érzelmi intelligencia</a:t>
            </a:r>
          </a:p>
          <a:p>
            <a:r>
              <a:rPr lang="hu-HU" altLang="hu-HU" dirty="0" smtClean="0"/>
              <a:t>Szexuális intelligencia</a:t>
            </a:r>
          </a:p>
          <a:p>
            <a:r>
              <a:rPr lang="hu-HU" altLang="hu-HU" dirty="0" smtClean="0"/>
              <a:t>Pénzügyi intelligencia</a:t>
            </a:r>
          </a:p>
          <a:p>
            <a:r>
              <a:rPr lang="hu-HU" altLang="hu-HU" dirty="0" smtClean="0"/>
              <a:t>Vezetői intelligencia</a:t>
            </a:r>
          </a:p>
          <a:p>
            <a:r>
              <a:rPr lang="hu-HU" altLang="hu-HU" dirty="0" smtClean="0"/>
              <a:t>Spirituális intelligencia</a:t>
            </a:r>
          </a:p>
          <a:p>
            <a:r>
              <a:rPr lang="hu-HU" altLang="hu-HU" dirty="0" smtClean="0"/>
              <a:t>Az érzelmi intelligencia az érzelmekkel való bánás képessége. </a:t>
            </a:r>
          </a:p>
          <a:p>
            <a:r>
              <a:rPr lang="hu-HU" altLang="hu-HU" dirty="0" smtClean="0"/>
              <a:t>Az a képesség, amivel saját és embertársaink érzelmeit felismerjük, megértjük, kezeljük. </a:t>
            </a:r>
          </a:p>
        </p:txBody>
      </p:sp>
      <p:sp>
        <p:nvSpPr>
          <p:cNvPr id="5222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CC5A3FA-EC64-4444-9F36-EA971123ACF3}" type="slidenum">
              <a:rPr lang="hu-HU" altLang="hu-HU" smtClean="0"/>
              <a:pPr/>
              <a:t>23</a:t>
            </a:fld>
            <a:endParaRPr lang="hu-HU" altLang="hu-HU" smtClean="0"/>
          </a:p>
        </p:txBody>
      </p:sp>
    </p:spTree>
    <p:extLst>
      <p:ext uri="{BB962C8B-B14F-4D97-AF65-F5344CB8AC3E}">
        <p14:creationId xmlns:p14="http://schemas.microsoft.com/office/powerpoint/2010/main" val="1204899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A kreativitás nem a művészek, tudósok és zsenik kiváltsága, mindenki lehetősége és adottsága, ami még felnőttkorban is remekül fejleszthető. </a:t>
            </a:r>
          </a:p>
          <a:p>
            <a:r>
              <a:rPr lang="hu-HU" altLang="hu-HU" dirty="0" smtClean="0"/>
              <a:t>És mire lesz jó, ha kreatívabb leszel? </a:t>
            </a:r>
          </a:p>
          <a:p>
            <a:r>
              <a:rPr lang="hu-HU" altLang="hu-HU" b="1" dirty="0" smtClean="0"/>
              <a:t>A kreativitás egészen egyszerűen segít élni. </a:t>
            </a:r>
            <a:r>
              <a:rPr lang="hu-HU" altLang="hu-HU" dirty="0" smtClean="0"/>
              <a:t>Jobban élni. </a:t>
            </a:r>
          </a:p>
          <a:p>
            <a:r>
              <a:rPr lang="hu-HU" altLang="hu-HU" b="1" dirty="0" smtClean="0"/>
              <a:t>Jobb minőségű életet élni </a:t>
            </a:r>
            <a:r>
              <a:rPr lang="hu-HU" altLang="hu-HU" dirty="0" smtClean="0"/>
              <a:t>és jobban érezni magunkat a bőrünkben azáltal, hogy hatékonynak, sikeresnek, </a:t>
            </a:r>
          </a:p>
          <a:p>
            <a:r>
              <a:rPr lang="hu-HU" altLang="hu-HU" dirty="0" smtClean="0"/>
              <a:t>különlegesnek érezzük magunkat a kreativitásunk segítségével. </a:t>
            </a:r>
          </a:p>
          <a:p>
            <a:r>
              <a:rPr lang="hu-HU" altLang="hu-HU" dirty="0" smtClean="0"/>
              <a:t>Néhány egyszerű gyakorlattal - ezek akkor a leghatékonyabbak, ha hosszútávon szokássá válnak az életünkben - növelhető a kreativitásunk szintje. </a:t>
            </a:r>
          </a:p>
          <a:p>
            <a:r>
              <a:rPr lang="hu-HU" altLang="hu-HU" dirty="0" smtClean="0"/>
              <a:t>Íme 7 könnyen alkalmazható szokás!</a:t>
            </a:r>
          </a:p>
          <a:p>
            <a:r>
              <a:rPr lang="hu-HU" altLang="hu-HU" dirty="0" smtClean="0"/>
              <a:t>1. Jegyezd le azonnal az ötleteidet!</a:t>
            </a:r>
          </a:p>
          <a:p>
            <a:r>
              <a:rPr lang="hu-HU" altLang="hu-HU" dirty="0" smtClean="0"/>
              <a:t>2. Rajzolj, fess, firkálj!</a:t>
            </a:r>
          </a:p>
          <a:p>
            <a:r>
              <a:rPr lang="hu-HU" altLang="hu-HU" dirty="0" smtClean="0"/>
              <a:t>3. Fejtörők és logikai feladványok</a:t>
            </a:r>
          </a:p>
          <a:p>
            <a:r>
              <a:rPr lang="hu-HU" altLang="hu-HU" dirty="0" smtClean="0"/>
              <a:t>4. Inspirálódj mások ötleteiből!</a:t>
            </a:r>
          </a:p>
          <a:p>
            <a:r>
              <a:rPr lang="hu-HU" altLang="hu-HU" dirty="0" smtClean="0"/>
              <a:t>5. Ürítsd ki a fejed, meditálj!</a:t>
            </a:r>
          </a:p>
          <a:p>
            <a:r>
              <a:rPr lang="hu-HU" altLang="hu-HU" dirty="0" smtClean="0"/>
              <a:t>6. Fotózz újszerű nézőpontból!</a:t>
            </a:r>
          </a:p>
          <a:p>
            <a:r>
              <a:rPr lang="hu-HU" altLang="hu-HU" dirty="0" smtClean="0"/>
              <a:t>7. Napló, vers, novella, bármi</a:t>
            </a:r>
          </a:p>
          <a:p>
            <a:r>
              <a:rPr lang="hu-HU" altLang="hu-HU" dirty="0" smtClean="0"/>
              <a:t>.</a:t>
            </a:r>
          </a:p>
          <a:p>
            <a:endParaRPr lang="hu-HU" altLang="hu-HU" dirty="0" smtClean="0"/>
          </a:p>
        </p:txBody>
      </p:sp>
      <p:sp>
        <p:nvSpPr>
          <p:cNvPr id="5427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DE6004-15F6-4910-8F7E-017255F1A70A}" type="slidenum">
              <a:rPr lang="hu-HU" altLang="hu-HU" smtClean="0"/>
              <a:pPr/>
              <a:t>24</a:t>
            </a:fld>
            <a:endParaRPr lang="hu-HU" altLang="hu-HU" smtClean="0"/>
          </a:p>
        </p:txBody>
      </p:sp>
    </p:spTree>
    <p:extLst>
      <p:ext uri="{BB962C8B-B14F-4D97-AF65-F5344CB8AC3E}">
        <p14:creationId xmlns:p14="http://schemas.microsoft.com/office/powerpoint/2010/main" val="614489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fontAlgn="base"/>
            <a:r>
              <a:rPr lang="hu-HU" sz="1200" b="1" i="0" kern="1200" dirty="0" smtClean="0">
                <a:solidFill>
                  <a:schemeClr val="tx1"/>
                </a:solidFill>
                <a:effectLst/>
                <a:latin typeface="+mn-lt"/>
                <a:ea typeface="+mn-ea"/>
                <a:cs typeface="+mn-cs"/>
              </a:rPr>
              <a:t>Az érdeklődés mértéke és iránya közrejátszik a tanulás és a munkahelyi teljesítmény sikerében. </a:t>
            </a:r>
            <a:r>
              <a:rPr lang="hu-HU" sz="1200" b="0" i="0" kern="1200" dirty="0" smtClean="0">
                <a:solidFill>
                  <a:schemeClr val="tx1"/>
                </a:solidFill>
                <a:effectLst/>
                <a:latin typeface="+mn-lt"/>
                <a:ea typeface="+mn-ea"/>
                <a:cs typeface="+mn-cs"/>
              </a:rPr>
              <a:t>Biztos Te is tapasztaltad már, hogy micsoda élvezetet jelent, ha olyan dologgal foglalkozol, ami érdekel. Ilyenkor szinte észre sem veszed az idő múlását, nem úgy, amikor kötelességből kell telesítened bizonyos dolgokat, ami nem hogy nem érdekel, de egyszerűen untat vagy ki nem állhatod!</a:t>
            </a:r>
          </a:p>
          <a:p>
            <a:pPr fontAlgn="base"/>
            <a:r>
              <a:rPr lang="hu-HU" sz="1200" b="1" i="0" kern="1200" dirty="0" smtClean="0">
                <a:solidFill>
                  <a:schemeClr val="tx1"/>
                </a:solidFill>
                <a:effectLst/>
                <a:latin typeface="+mn-lt"/>
                <a:ea typeface="+mn-ea"/>
                <a:cs typeface="+mn-cs"/>
              </a:rPr>
              <a:t>Az érdeklődési irány</a:t>
            </a:r>
            <a:r>
              <a:rPr lang="hu-HU" sz="1200" b="0" i="0" kern="1200" dirty="0" smtClean="0">
                <a:solidFill>
                  <a:schemeClr val="tx1"/>
                </a:solidFill>
                <a:effectLst/>
                <a:latin typeface="+mn-lt"/>
                <a:ea typeface="+mn-ea"/>
                <a:cs typeface="+mn-cs"/>
              </a:rPr>
              <a:t> kiderítésének nagy szerepe van a pályaválasztás és a munkaalkalmasság megállapításában, így </a:t>
            </a:r>
            <a:r>
              <a:rPr lang="hu-HU" sz="1200" b="1" i="0" kern="1200" dirty="0" smtClean="0">
                <a:solidFill>
                  <a:schemeClr val="tx1"/>
                </a:solidFill>
                <a:effectLst/>
                <a:latin typeface="+mn-lt"/>
                <a:ea typeface="+mn-ea"/>
                <a:cs typeface="+mn-cs"/>
              </a:rPr>
              <a:t>a pályaorientációs illetve a pályaalkalmassági grafológiai vizsgálat során is kiemelt szerepet kap</a:t>
            </a:r>
            <a:r>
              <a:rPr lang="hu-HU" sz="1200" b="0" i="0" kern="1200" dirty="0" smtClean="0">
                <a:solidFill>
                  <a:schemeClr val="tx1"/>
                </a:solidFill>
                <a:effectLst/>
                <a:latin typeface="+mn-lt"/>
                <a:ea typeface="+mn-ea"/>
                <a:cs typeface="+mn-cs"/>
              </a:rPr>
              <a:t>.</a:t>
            </a:r>
          </a:p>
          <a:p>
            <a:pPr fontAlgn="base"/>
            <a:r>
              <a:rPr lang="hu-HU" sz="1200" b="0" i="0" kern="1200" dirty="0" smtClean="0">
                <a:solidFill>
                  <a:schemeClr val="tx1"/>
                </a:solidFill>
                <a:effectLst/>
                <a:latin typeface="+mn-lt"/>
                <a:ea typeface="+mn-ea"/>
                <a:cs typeface="+mn-cs"/>
              </a:rPr>
              <a:t>Az érdeklődés számos szempontból vizsgálható pl.: intenzitás, összetétel, egy-vagy többirányú stb. Általában azonban elmondható, hogy mindenkinél </a:t>
            </a:r>
            <a:r>
              <a:rPr lang="hu-HU" sz="1200" b="1" i="0" kern="1200" dirty="0" smtClean="0">
                <a:solidFill>
                  <a:schemeClr val="tx1"/>
                </a:solidFill>
                <a:effectLst/>
                <a:latin typeface="+mn-lt"/>
                <a:ea typeface="+mn-ea"/>
                <a:cs typeface="+mn-cs"/>
              </a:rPr>
              <a:t>van egy fő irány</a:t>
            </a:r>
            <a:r>
              <a:rPr lang="hu-HU" sz="1200" b="0" i="0" kern="1200" dirty="0" smtClean="0">
                <a:solidFill>
                  <a:schemeClr val="tx1"/>
                </a:solidFill>
                <a:effectLst/>
                <a:latin typeface="+mn-lt"/>
                <a:ea typeface="+mn-ea"/>
                <a:cs typeface="+mn-cs"/>
              </a:rPr>
              <a:t>, ami lassabban vagy egyáltalán nem változik az évek folyamán.</a:t>
            </a:r>
          </a:p>
          <a:p>
            <a:endParaRPr lang="hu-HU" altLang="hu-HU" dirty="0" smtClean="0"/>
          </a:p>
        </p:txBody>
      </p:sp>
      <p:sp>
        <p:nvSpPr>
          <p:cNvPr id="56324"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B114440-6757-4ADE-B177-E6E924ABB38B}" type="slidenum">
              <a:rPr lang="hu-HU" altLang="hu-HU" smtClean="0"/>
              <a:pPr/>
              <a:t>25</a:t>
            </a:fld>
            <a:endParaRPr lang="hu-HU" altLang="hu-HU" smtClean="0"/>
          </a:p>
        </p:txBody>
      </p:sp>
    </p:spTree>
    <p:extLst>
      <p:ext uri="{BB962C8B-B14F-4D97-AF65-F5344CB8AC3E}">
        <p14:creationId xmlns:p14="http://schemas.microsoft.com/office/powerpoint/2010/main" val="18811430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31DEF08-0E1A-4FAF-96D0-C067D97EE26F}" type="slidenum">
              <a:rPr lang="hu-HU" smtClean="0"/>
              <a:t>26</a:t>
            </a:fld>
            <a:endParaRPr lang="hu-HU"/>
          </a:p>
        </p:txBody>
      </p:sp>
    </p:spTree>
    <p:extLst>
      <p:ext uri="{BB962C8B-B14F-4D97-AF65-F5344CB8AC3E}">
        <p14:creationId xmlns:p14="http://schemas.microsoft.com/office/powerpoint/2010/main" val="4262395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hu-HU" altLang="hu-HU" dirty="0" smtClean="0"/>
              <a:t>Az energiaszint működése a motiváción kívül attól is függ, hogy a tevékenységet, amit végez valaki,</a:t>
            </a:r>
          </a:p>
          <a:p>
            <a:pPr eaLnBrk="1" hangingPunct="1"/>
            <a:r>
              <a:rPr lang="hu-HU" altLang="hu-HU" dirty="0" smtClean="0"/>
              <a:t>egybeesik-e az általa előnyben részesített (preferált) területtel, </a:t>
            </a:r>
          </a:p>
          <a:p>
            <a:pPr eaLnBrk="1" hangingPunct="1"/>
            <a:r>
              <a:rPr lang="hu-HU" altLang="hu-HU" dirty="0" smtClean="0"/>
              <a:t>hiszen minél nagyobb az egybeesés, annál jobbak az eredmények. </a:t>
            </a:r>
          </a:p>
          <a:p>
            <a:endParaRPr lang="hu-HU" altLang="hu-HU" dirty="0" smtClean="0"/>
          </a:p>
        </p:txBody>
      </p:sp>
      <p:sp>
        <p:nvSpPr>
          <p:cNvPr id="5837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155F19B-0C9C-4664-B69A-45E4336AA3D6}" type="slidenum">
              <a:rPr lang="hu-HU" altLang="hu-HU" smtClean="0"/>
              <a:pPr/>
              <a:t>27</a:t>
            </a:fld>
            <a:endParaRPr lang="hu-HU" altLang="hu-HU" smtClean="0"/>
          </a:p>
        </p:txBody>
      </p:sp>
    </p:spTree>
    <p:extLst>
      <p:ext uri="{BB962C8B-B14F-4D97-AF65-F5344CB8AC3E}">
        <p14:creationId xmlns:p14="http://schemas.microsoft.com/office/powerpoint/2010/main" val="33550041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Teszt!</a:t>
            </a:r>
          </a:p>
          <a:p>
            <a:r>
              <a:rPr lang="hu-HU" sz="1200" kern="1200" dirty="0" smtClean="0">
                <a:solidFill>
                  <a:schemeClr val="tx1"/>
                </a:solidFill>
                <a:effectLst/>
                <a:latin typeface="+mn-lt"/>
                <a:ea typeface="+mn-ea"/>
                <a:cs typeface="+mn-cs"/>
              </a:rPr>
              <a:t>Viselkedésünket a problémák és kihívások, az emberek, a változások, valamint a szabályok </a:t>
            </a:r>
            <a:r>
              <a:rPr lang="hu-HU" sz="1200" b="1" kern="1200" dirty="0" smtClean="0">
                <a:solidFill>
                  <a:schemeClr val="tx1"/>
                </a:solidFill>
                <a:effectLst/>
                <a:latin typeface="+mn-lt"/>
                <a:ea typeface="+mn-ea"/>
                <a:cs typeface="+mn-cs"/>
              </a:rPr>
              <a:t>kezelésének módja </a:t>
            </a:r>
            <a:r>
              <a:rPr lang="hu-HU" sz="1200" kern="1200" dirty="0" smtClean="0">
                <a:solidFill>
                  <a:schemeClr val="tx1"/>
                </a:solidFill>
                <a:effectLst/>
                <a:latin typeface="+mn-lt"/>
                <a:ea typeface="+mn-ea"/>
                <a:cs typeface="+mn-cs"/>
              </a:rPr>
              <a:t>határozza meg. </a:t>
            </a:r>
          </a:p>
          <a:p>
            <a:r>
              <a:rPr lang="hu-HU" sz="1200" kern="1200" dirty="0" smtClean="0">
                <a:solidFill>
                  <a:schemeClr val="tx1"/>
                </a:solidFill>
                <a:effectLst/>
                <a:latin typeface="+mn-lt"/>
                <a:ea typeface="+mn-ea"/>
                <a:cs typeface="+mn-cs"/>
              </a:rPr>
              <a:t>Mindezek kombinációjából alakul ki megfigyelhető viselkedési stílusunk. </a:t>
            </a:r>
          </a:p>
          <a:p>
            <a:endParaRPr lang="hu-HU" sz="1200" kern="1200" dirty="0" smtClean="0">
              <a:solidFill>
                <a:schemeClr val="tx1"/>
              </a:solidFill>
              <a:effectLst/>
              <a:latin typeface="+mn-lt"/>
              <a:ea typeface="+mn-ea"/>
              <a:cs typeface="+mn-cs"/>
            </a:endParaRPr>
          </a:p>
          <a:p>
            <a:r>
              <a:rPr lang="hu-HU" sz="1200" kern="1200" dirty="0" smtClean="0">
                <a:solidFill>
                  <a:schemeClr val="tx1"/>
                </a:solidFill>
                <a:effectLst/>
                <a:latin typeface="+mn-lt"/>
                <a:ea typeface="+mn-ea"/>
                <a:cs typeface="+mn-cs"/>
              </a:rPr>
              <a:t>Természetünkből adódóan hajlamosak vagyunk arra, hogy inkább egy adott módon viselkedjünk, és ne máshogy - ezt hívjuk természetes preferenciának. </a:t>
            </a:r>
          </a:p>
          <a:p>
            <a:r>
              <a:rPr lang="hu-HU" sz="1200" kern="1200" dirty="0" smtClean="0">
                <a:solidFill>
                  <a:schemeClr val="tx1"/>
                </a:solidFill>
                <a:effectLst/>
                <a:latin typeface="+mn-lt"/>
                <a:ea typeface="+mn-ea"/>
                <a:cs typeface="+mn-cs"/>
              </a:rPr>
              <a:t>Ha tudjuk, melyek ezek a preferenciák, és ha képesek vagyunk másokét is felismerni, eredményesebben tudjuk kihasználni a vérmérsékletünk kínálta lehetőségeket, és képesek leszünk javítani kapcsolataink minőségén is. </a:t>
            </a:r>
          </a:p>
          <a:p>
            <a:r>
              <a:rPr lang="hu-HU" sz="1200" kern="1200" dirty="0" smtClean="0">
                <a:solidFill>
                  <a:schemeClr val="tx1"/>
                </a:solidFill>
                <a:effectLst/>
                <a:latin typeface="+mn-lt"/>
                <a:ea typeface="+mn-ea"/>
                <a:cs typeface="+mn-cs"/>
              </a:rPr>
              <a:t>A DISC rendszer praktikus támogatást nyújt abban, hogyan lehet a viselkedésről tanultakat saját magunk fejlesztése, és a másokkal való eredményes együttműködés szolgálatába állítani.</a:t>
            </a:r>
          </a:p>
          <a:p>
            <a:endParaRPr lang="hu-HU" altLang="hu-HU" dirty="0" smtClean="0"/>
          </a:p>
          <a:p>
            <a:endParaRPr lang="hu-HU" altLang="hu-HU" dirty="0" smtClean="0"/>
          </a:p>
        </p:txBody>
      </p:sp>
      <p:sp>
        <p:nvSpPr>
          <p:cNvPr id="6246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1E3E09-E56C-49A8-82BE-95B11546A83E}" type="slidenum">
              <a:rPr lang="hu-HU" altLang="hu-HU" smtClean="0"/>
              <a:pPr/>
              <a:t>30</a:t>
            </a:fld>
            <a:endParaRPr lang="hu-HU" altLang="hu-HU" smtClean="0"/>
          </a:p>
        </p:txBody>
      </p:sp>
    </p:spTree>
    <p:extLst>
      <p:ext uri="{BB962C8B-B14F-4D97-AF65-F5344CB8AC3E}">
        <p14:creationId xmlns:p14="http://schemas.microsoft.com/office/powerpoint/2010/main" val="4173769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sz="1200" b="1" kern="1200" dirty="0" smtClean="0">
                <a:solidFill>
                  <a:schemeClr val="tx1"/>
                </a:solidFill>
                <a:effectLst/>
                <a:latin typeface="+mn-lt"/>
                <a:ea typeface="+mn-ea"/>
                <a:cs typeface="+mn-cs"/>
              </a:rPr>
              <a:t>Amire a </a:t>
            </a:r>
            <a:r>
              <a:rPr lang="hu-HU" sz="1200" b="1" kern="1200" dirty="0" err="1" smtClean="0">
                <a:solidFill>
                  <a:schemeClr val="tx1"/>
                </a:solidFill>
                <a:effectLst/>
                <a:latin typeface="+mn-lt"/>
                <a:ea typeface="+mn-ea"/>
                <a:cs typeface="+mn-cs"/>
              </a:rPr>
              <a:t>DISC-et</a:t>
            </a:r>
            <a:r>
              <a:rPr lang="hu-HU" sz="1200" b="1" kern="1200" dirty="0" smtClean="0">
                <a:solidFill>
                  <a:schemeClr val="tx1"/>
                </a:solidFill>
                <a:effectLst/>
                <a:latin typeface="+mn-lt"/>
                <a:ea typeface="+mn-ea"/>
                <a:cs typeface="+mn-cs"/>
              </a:rPr>
              <a:t> használhatjuk:</a:t>
            </a:r>
          </a:p>
          <a:p>
            <a:pPr marL="171450" lvl="0" indent="-171450">
              <a:buFont typeface="Arial" panose="020B0604020202020204" pitchFamily="34" charset="0"/>
              <a:buChar char="•"/>
            </a:pPr>
            <a:r>
              <a:rPr lang="hu-HU" sz="1200" kern="1200" dirty="0" smtClean="0">
                <a:solidFill>
                  <a:schemeClr val="tx1"/>
                </a:solidFill>
                <a:effectLst/>
                <a:latin typeface="+mn-lt"/>
                <a:ea typeface="+mn-ea"/>
                <a:cs typeface="+mn-cs"/>
              </a:rPr>
              <a:t>kommunikáció-tudatosítása, </a:t>
            </a:r>
          </a:p>
          <a:p>
            <a:pPr marL="171450" lvl="0" indent="-171450">
              <a:buFont typeface="Arial" panose="020B0604020202020204" pitchFamily="34" charset="0"/>
              <a:buChar char="•"/>
            </a:pPr>
            <a:r>
              <a:rPr lang="hu-HU" sz="1200" kern="1200" dirty="0" smtClean="0">
                <a:solidFill>
                  <a:schemeClr val="tx1"/>
                </a:solidFill>
                <a:effectLst/>
                <a:latin typeface="+mn-lt"/>
                <a:ea typeface="+mn-ea"/>
                <a:cs typeface="+mn-cs"/>
              </a:rPr>
              <a:t>ügyfél felé irányuló, illetve belső kommunikációs hatékonyság növelése, </a:t>
            </a:r>
          </a:p>
          <a:p>
            <a:pPr marL="171450" lvl="0" indent="-171450">
              <a:buFont typeface="Arial" panose="020B0604020202020204" pitchFamily="34" charset="0"/>
              <a:buChar char="•"/>
            </a:pPr>
            <a:r>
              <a:rPr lang="hu-HU" sz="1200" kern="1200" dirty="0" smtClean="0">
                <a:solidFill>
                  <a:schemeClr val="tx1"/>
                </a:solidFill>
                <a:effectLst/>
                <a:latin typeface="+mn-lt"/>
                <a:ea typeface="+mn-ea"/>
                <a:cs typeface="+mn-cs"/>
              </a:rPr>
              <a:t>az önismeret, és mások megismerésének fejlesztése, </a:t>
            </a:r>
          </a:p>
          <a:p>
            <a:pPr marL="171450" lvl="0" indent="-171450">
              <a:buFont typeface="Arial" panose="020B0604020202020204" pitchFamily="34" charset="0"/>
              <a:buChar char="•"/>
            </a:pPr>
            <a:r>
              <a:rPr lang="hu-HU" sz="1200" b="1" i="1" kern="1200" dirty="0" smtClean="0">
                <a:solidFill>
                  <a:schemeClr val="tx1"/>
                </a:solidFill>
                <a:effectLst/>
                <a:latin typeface="+mn-lt"/>
                <a:ea typeface="+mn-ea"/>
                <a:cs typeface="+mn-cs"/>
              </a:rPr>
              <a:t>testre szabott kommunikációs stratégiák kialakítása</a:t>
            </a:r>
            <a:r>
              <a:rPr lang="hu-HU" sz="1200" b="1"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hu-HU" sz="1200" kern="1200" dirty="0" smtClean="0">
                <a:solidFill>
                  <a:schemeClr val="tx1"/>
                </a:solidFill>
                <a:effectLst/>
                <a:latin typeface="+mn-lt"/>
                <a:ea typeface="+mn-ea"/>
                <a:cs typeface="+mn-cs"/>
              </a:rPr>
              <a:t>szakember kiválasztás minőségének fokozása, egy adott résztvevő körben (akár prezentáción, akár megbeszéléseken vagy képzéseken), a megfelelő viselkedési stílus megválasztása, csapatmunka hatékonyság növelés.</a:t>
            </a:r>
          </a:p>
          <a:p>
            <a:endParaRPr lang="hu-HU" altLang="hu-HU" dirty="0" smtClean="0"/>
          </a:p>
        </p:txBody>
      </p:sp>
      <p:sp>
        <p:nvSpPr>
          <p:cNvPr id="6451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33D23C-0A3D-41D8-958F-42F5889DB022}" type="slidenum">
              <a:rPr lang="hu-HU" altLang="hu-HU" smtClean="0">
                <a:ea typeface="MS PGothic" panose="020B0600070205080204" pitchFamily="34" charset="-128"/>
              </a:rPr>
              <a:pPr/>
              <a:t>31</a:t>
            </a:fld>
            <a:endParaRPr lang="hu-HU" altLang="hu-HU" smtClean="0">
              <a:ea typeface="MS PGothic" panose="020B0600070205080204" pitchFamily="34" charset="-128"/>
            </a:endParaRPr>
          </a:p>
        </p:txBody>
      </p:sp>
    </p:spTree>
    <p:extLst>
      <p:ext uri="{BB962C8B-B14F-4D97-AF65-F5344CB8AC3E}">
        <p14:creationId xmlns:p14="http://schemas.microsoft.com/office/powerpoint/2010/main" val="472493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Táblára:</a:t>
            </a:r>
          </a:p>
          <a:p>
            <a:r>
              <a:rPr lang="hu-HU" altLang="hu-HU" dirty="0" smtClean="0"/>
              <a:t>A Piros stílusú jelszava lehetne</a:t>
            </a:r>
            <a:r>
              <a:rPr lang="hu-HU" altLang="hu-HU" i="1" dirty="0" smtClean="0"/>
              <a:t>:</a:t>
            </a:r>
            <a:r>
              <a:rPr lang="hu-HU" altLang="hu-HU" b="1" i="1" dirty="0" smtClean="0"/>
              <a:t>„Cselekedjünk most, éspedig úgy, ahogy én akarom.”</a:t>
            </a:r>
          </a:p>
          <a:p>
            <a:r>
              <a:rPr lang="hu-HU" altLang="hu-HU" dirty="0" smtClean="0"/>
              <a:t>A Sárga stílusú jelszava lehetne</a:t>
            </a:r>
            <a:r>
              <a:rPr lang="hu-HU" altLang="hu-HU" b="1" dirty="0" smtClean="0"/>
              <a:t>:„Érezzük jól magunkat, és dobjunk be néhány jó ötletet.”</a:t>
            </a:r>
          </a:p>
          <a:p>
            <a:r>
              <a:rPr lang="hu-HU" altLang="hu-HU" dirty="0" smtClean="0"/>
              <a:t>A Zöld stílusú jelszava lehetne</a:t>
            </a:r>
            <a:r>
              <a:rPr lang="hu-HU" altLang="hu-HU" b="1" i="1" dirty="0" smtClean="0"/>
              <a:t>:„Bánjunk egymással jól, amit teszünk, meggyőződésből tegyük.”</a:t>
            </a:r>
          </a:p>
          <a:p>
            <a:r>
              <a:rPr lang="hu-HU" altLang="hu-HU" dirty="0" smtClean="0">
                <a:solidFill>
                  <a:srgbClr val="0070C0"/>
                </a:solidFill>
              </a:rPr>
              <a:t>A Kék stílusú </a:t>
            </a:r>
            <a:r>
              <a:rPr lang="hu-HU" altLang="hu-HU" dirty="0" smtClean="0"/>
              <a:t>jelszava lehetne</a:t>
            </a:r>
            <a:r>
              <a:rPr lang="hu-HU" altLang="hu-HU" b="1" dirty="0" smtClean="0"/>
              <a:t>:„Hadd gondoljam át alaposan, hadd cselekedjem a kidolgozott terv szerint.”</a:t>
            </a:r>
          </a:p>
          <a:p>
            <a:endParaRPr lang="hu-HU" altLang="hu-HU" b="1" dirty="0" smtClean="0"/>
          </a:p>
          <a:p>
            <a:endParaRPr lang="hu-HU" altLang="hu-HU" b="1" dirty="0" smtClean="0"/>
          </a:p>
          <a:p>
            <a:endParaRPr lang="hu-HU" altLang="hu-HU" dirty="0" smtClean="0"/>
          </a:p>
          <a:p>
            <a:endParaRPr lang="hu-HU" altLang="hu-HU" dirty="0" smtClean="0"/>
          </a:p>
          <a:p>
            <a:endParaRPr lang="hu-HU" altLang="hu-HU" dirty="0" smtClean="0"/>
          </a:p>
          <a:p>
            <a:endParaRPr lang="hu-HU" altLang="hu-HU" dirty="0" smtClean="0"/>
          </a:p>
        </p:txBody>
      </p:sp>
      <p:sp>
        <p:nvSpPr>
          <p:cNvPr id="66564"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69ECE60-2A95-4AE4-BA20-34847E9919E0}" type="slidenum">
              <a:rPr lang="hu-HU" altLang="hu-HU" smtClean="0"/>
              <a:pPr/>
              <a:t>32</a:t>
            </a:fld>
            <a:endParaRPr lang="hu-HU" altLang="hu-HU" smtClean="0"/>
          </a:p>
        </p:txBody>
      </p:sp>
    </p:spTree>
    <p:extLst>
      <p:ext uri="{BB962C8B-B14F-4D97-AF65-F5344CB8AC3E}">
        <p14:creationId xmlns:p14="http://schemas.microsoft.com/office/powerpoint/2010/main" val="40159651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200" b="1" kern="1200" dirty="0" smtClean="0">
                <a:solidFill>
                  <a:schemeClr val="tx1"/>
                </a:solidFill>
                <a:effectLst/>
                <a:latin typeface="+mn-lt"/>
                <a:ea typeface="+mn-ea"/>
                <a:cs typeface="+mn-cs"/>
              </a:rPr>
              <a:t>Piros (D) - A Piros személyek domináns érzelme a düh</a:t>
            </a:r>
            <a:r>
              <a:rPr lang="hu-HU" sz="1200" kern="1200" dirty="0" smtClean="0">
                <a:solidFill>
                  <a:schemeClr val="tx1"/>
                </a:solidFill>
                <a:effectLst/>
                <a:latin typeface="+mn-lt"/>
                <a:ea typeface="+mn-ea"/>
                <a:cs typeface="+mn-cs"/>
              </a:rPr>
              <a:t>.  Ha a dolgok nem elképzelésük szerint történnek, a Pirosak azonnal „kiakadnak”, avagy „felforr az agyvizük” és nemtetszésüket egyértelműen mások tudomására hozzák.  Minél erősebb a Piros elem egy adott személyiségben, az egyén annál hamarabb veszti el önuralmát. Van egy viszonylag könnyű módszer annak megítélésére, milyen mértékű a Piros elem egy ember személyiségében: Felmérgelődik-e jelentéktelen apróságokon is? Ha igen, akkor az illető „élénkpiros” személyiségű, és máris tudni lehet, mi a megfelelő viselkedés a társaságában. Ezzel szemben azok, akik mindig megőrzik nyugalmukat, sosem jönnek ki a sodrukból, kevés Piros személyiségjegyet hordoznak.</a:t>
            </a:r>
          </a:p>
          <a:p>
            <a:endParaRPr lang="hu-HU" altLang="hu-HU" dirty="0" smtClean="0"/>
          </a:p>
        </p:txBody>
      </p:sp>
      <p:sp>
        <p:nvSpPr>
          <p:cNvPr id="6861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1B81C7-0ACD-4479-B488-7D7B855E4AE7}" type="slidenum">
              <a:rPr lang="hu-HU" altLang="hu-HU" smtClean="0"/>
              <a:pPr/>
              <a:t>33</a:t>
            </a:fld>
            <a:endParaRPr lang="hu-HU" altLang="hu-HU" smtClean="0"/>
          </a:p>
        </p:txBody>
      </p:sp>
    </p:spTree>
    <p:extLst>
      <p:ext uri="{BB962C8B-B14F-4D97-AF65-F5344CB8AC3E}">
        <p14:creationId xmlns:p14="http://schemas.microsoft.com/office/powerpoint/2010/main" val="3517070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Kék (C) - </a:t>
            </a:r>
            <a:r>
              <a:rPr lang="hu-HU" sz="1200" b="1" kern="1200" dirty="0" smtClean="0">
                <a:solidFill>
                  <a:schemeClr val="tx1"/>
                </a:solidFill>
                <a:effectLst/>
                <a:latin typeface="+mn-lt"/>
                <a:ea typeface="+mn-ea"/>
                <a:cs typeface="+mn-cs"/>
              </a:rPr>
              <a:t>A Kékek domináns érzelme a félelem</a:t>
            </a:r>
            <a:r>
              <a:rPr lang="hu-HU" sz="1200" kern="1200" dirty="0" smtClean="0">
                <a:solidFill>
                  <a:schemeClr val="tx1"/>
                </a:solidFill>
                <a:effectLst/>
                <a:latin typeface="+mn-lt"/>
                <a:ea typeface="+mn-ea"/>
                <a:cs typeface="+mn-cs"/>
              </a:rPr>
              <a:t>. Bár a Kékek ezt sosem fejezik ki nyíltan, ez teljesen nyilvánvaló abból,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hogy elutasítják a kihívásokat és nem vállalják az új dolgok kipróbálásának kockázatát.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 Kék stílusú ember minden cselekedetének következményét előre pontosan akarja tudni, különben a legrosszabbra számít.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 Kékek arról ismerhetők fel, hogy sok időt szánnak a döntés-előkészítésre, a lehető legtöbb információt gyűjtik be,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gondosan mérlegelik az előnyöket, hátrányokat és igyekeznek a minimálisra csökkenteni a kockázatot, mielőtt bármit is elhatároznának.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Ennek ellentéteképpen: azok, akik habozás nélkül vágnak új vállalkozásba, és nem mérlegelik döntéseik lehetséges kimenetelét, személyiségükben kevés Kék jelleget hordoznak.</a:t>
            </a:r>
          </a:p>
          <a:p>
            <a:endParaRPr lang="hu-HU" dirty="0"/>
          </a:p>
        </p:txBody>
      </p:sp>
      <p:sp>
        <p:nvSpPr>
          <p:cNvPr id="4" name="Dia számának helye 3"/>
          <p:cNvSpPr>
            <a:spLocks noGrp="1"/>
          </p:cNvSpPr>
          <p:nvPr>
            <p:ph type="sldNum" sz="quarter" idx="10"/>
          </p:nvPr>
        </p:nvSpPr>
        <p:spPr/>
        <p:txBody>
          <a:bodyPr/>
          <a:lstStyle/>
          <a:p>
            <a:fld id="{C31DEF08-0E1A-4FAF-96D0-C067D97EE26F}" type="slidenum">
              <a:rPr lang="hu-HU" smtClean="0"/>
              <a:t>34</a:t>
            </a:fld>
            <a:endParaRPr lang="hu-HU"/>
          </a:p>
        </p:txBody>
      </p:sp>
    </p:spTree>
    <p:extLst>
      <p:ext uri="{BB962C8B-B14F-4D97-AF65-F5344CB8AC3E}">
        <p14:creationId xmlns:p14="http://schemas.microsoft.com/office/powerpoint/2010/main" val="14513599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200" b="1" kern="1200" dirty="0" smtClean="0">
                <a:solidFill>
                  <a:schemeClr val="tx1"/>
                </a:solidFill>
                <a:effectLst/>
                <a:latin typeface="+mn-lt"/>
                <a:ea typeface="+mn-ea"/>
                <a:cs typeface="+mn-cs"/>
              </a:rPr>
              <a:t>Zöld (S)</a:t>
            </a:r>
            <a:r>
              <a:rPr lang="hu-HU" sz="1200" kern="1200" dirty="0" smtClean="0">
                <a:solidFill>
                  <a:schemeClr val="tx1"/>
                </a:solidFill>
                <a:effectLst/>
                <a:latin typeface="+mn-lt"/>
                <a:ea typeface="+mn-ea"/>
                <a:cs typeface="+mn-cs"/>
              </a:rPr>
              <a:t> - </a:t>
            </a:r>
            <a:r>
              <a:rPr lang="hu-HU" sz="1200" b="1" kern="1200" dirty="0" smtClean="0">
                <a:solidFill>
                  <a:schemeClr val="tx1"/>
                </a:solidFill>
                <a:effectLst/>
                <a:latin typeface="+mn-lt"/>
                <a:ea typeface="+mn-ea"/>
                <a:cs typeface="+mn-cs"/>
              </a:rPr>
              <a:t>A Zöldek teljesen szenvtelennek és befolyásolhatatlannak tűnnek.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Még ha körülöttük mindenki ugrál is az örömtől, a Zöld személyiségű ember legfeljebb barátságos, </a:t>
            </a:r>
            <a:r>
              <a:rPr lang="hu-HU" sz="1200" kern="1200" dirty="0" err="1" smtClean="0">
                <a:solidFill>
                  <a:schemeClr val="tx1"/>
                </a:solidFill>
                <a:effectLst/>
                <a:latin typeface="+mn-lt"/>
                <a:ea typeface="+mn-ea"/>
                <a:cs typeface="+mn-cs"/>
              </a:rPr>
              <a:t>eggyüttérző</a:t>
            </a:r>
            <a:r>
              <a:rPr lang="hu-HU" sz="1200" kern="1200" dirty="0" smtClean="0">
                <a:solidFill>
                  <a:schemeClr val="tx1"/>
                </a:solidFill>
                <a:effectLst/>
                <a:latin typeface="+mn-lt"/>
                <a:ea typeface="+mn-ea"/>
                <a:cs typeface="+mn-cs"/>
              </a:rPr>
              <a:t> mosollyal reagál.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Soha nem engedi át magát a hangulatnak. És vice versa: mikor körülöttük mindenki szomorú és ideges,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 Zöld személyiségű ember olyan rezzenéstelen marad, mint a szikla.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 Zöldek valójában nagyon érzelmes emberek, de érzelmeiket csak legközelebbi családtagjaik és barátaik jelenlétében mutatják ki.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Ha tehát olyasvalakivel beszélünk, aki az adott helyzet által indokoltnál szokatlanul szenvtelenebb és összeszedettebb,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szinte biztosak lehetünk abban, hogy személyiségben a Zöld stílus dominál, és ehhez igazíthatjuk viselkedésünket.</a:t>
            </a:r>
          </a:p>
          <a:p>
            <a:endParaRPr lang="hu-HU" dirty="0"/>
          </a:p>
        </p:txBody>
      </p:sp>
      <p:sp>
        <p:nvSpPr>
          <p:cNvPr id="4" name="Dia számának helye 3"/>
          <p:cNvSpPr>
            <a:spLocks noGrp="1"/>
          </p:cNvSpPr>
          <p:nvPr>
            <p:ph type="sldNum" sz="quarter" idx="10"/>
          </p:nvPr>
        </p:nvSpPr>
        <p:spPr/>
        <p:txBody>
          <a:bodyPr/>
          <a:lstStyle/>
          <a:p>
            <a:fld id="{C31DEF08-0E1A-4FAF-96D0-C067D97EE26F}" type="slidenum">
              <a:rPr lang="hu-HU" smtClean="0"/>
              <a:t>35</a:t>
            </a:fld>
            <a:endParaRPr lang="hu-HU"/>
          </a:p>
        </p:txBody>
      </p:sp>
    </p:spTree>
    <p:extLst>
      <p:ext uri="{BB962C8B-B14F-4D97-AF65-F5344CB8AC3E}">
        <p14:creationId xmlns:p14="http://schemas.microsoft.com/office/powerpoint/2010/main" val="2339950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200" b="1" kern="1200" dirty="0" smtClean="0">
                <a:solidFill>
                  <a:schemeClr val="tx1"/>
                </a:solidFill>
                <a:effectLst/>
                <a:latin typeface="+mn-lt"/>
                <a:ea typeface="+mn-ea"/>
                <a:cs typeface="+mn-cs"/>
              </a:rPr>
              <a:t>Sárga (I) - A sárgákat a nevetésről lehet felismerni, hiszen domináns érzelmük a vidámság</a:t>
            </a:r>
            <a:r>
              <a:rPr lang="hu-HU"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 Sárga stílusúak „ragályosan” vidáman viszonyulnak az élethez, optimizmusukkal másokat is képesek „megfertőzni”,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akkor is, ha ezt a derűlátást a külső körülmények nem igazán indokolják.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Ha beszélgetőtársad felettébb lelkes és meg tudná váltani a világot, bár a valós helyzet ennek nem igazán kedvez,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akkor erős Sárga stílusú személyisége van. És vice versa: a természeténél fogva kételkedő, szkeptikus, melankolikus alkat, az azt jelenti, hogy személyiségében igen kevés a Sárga elem. </a:t>
            </a:r>
          </a:p>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Figyeld meg, milyen mértékben mutatják ki érzelmeiket az emberek: Minél többet „fednek fel”, minél nagyobb fokú lelkesedést mutatnak, annál dominánsabb személyiségükben a Sárga jelleg és eszerint kell hozzájuk viszonyulni.</a:t>
            </a:r>
          </a:p>
          <a:p>
            <a:endParaRPr lang="hu-HU" dirty="0"/>
          </a:p>
        </p:txBody>
      </p:sp>
      <p:sp>
        <p:nvSpPr>
          <p:cNvPr id="4" name="Dia számának helye 3"/>
          <p:cNvSpPr>
            <a:spLocks noGrp="1"/>
          </p:cNvSpPr>
          <p:nvPr>
            <p:ph type="sldNum" sz="quarter" idx="10"/>
          </p:nvPr>
        </p:nvSpPr>
        <p:spPr/>
        <p:txBody>
          <a:bodyPr/>
          <a:lstStyle/>
          <a:p>
            <a:fld id="{C31DEF08-0E1A-4FAF-96D0-C067D97EE26F}" type="slidenum">
              <a:rPr lang="hu-HU" smtClean="0"/>
              <a:t>36</a:t>
            </a:fld>
            <a:endParaRPr lang="hu-HU"/>
          </a:p>
        </p:txBody>
      </p:sp>
    </p:spTree>
    <p:extLst>
      <p:ext uri="{BB962C8B-B14F-4D97-AF65-F5344CB8AC3E}">
        <p14:creationId xmlns:p14="http://schemas.microsoft.com/office/powerpoint/2010/main" val="4141778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hu-HU" altLang="hu-HU" b="1" dirty="0" smtClean="0"/>
              <a:t>Ez három jól körülírható területet jelenthet:</a:t>
            </a:r>
            <a:endParaRPr lang="hu-HU" altLang="hu-HU" dirty="0" smtClean="0"/>
          </a:p>
          <a:p>
            <a:pPr eaLnBrk="1" hangingPunct="1"/>
            <a:r>
              <a:rPr lang="hu-HU" altLang="hu-HU" dirty="0" err="1" smtClean="0"/>
              <a:t>-Szellemi</a:t>
            </a:r>
            <a:r>
              <a:rPr lang="hu-HU" altLang="hu-HU" dirty="0" smtClean="0"/>
              <a:t> motiváció</a:t>
            </a:r>
          </a:p>
          <a:p>
            <a:pPr eaLnBrk="1" hangingPunct="1"/>
            <a:r>
              <a:rPr lang="hu-HU" altLang="hu-HU" dirty="0" err="1" smtClean="0"/>
              <a:t>-Gyakorlatias</a:t>
            </a:r>
            <a:r>
              <a:rPr lang="hu-HU" altLang="hu-HU" dirty="0" smtClean="0"/>
              <a:t>, praktikus, motiváció</a:t>
            </a:r>
          </a:p>
          <a:p>
            <a:pPr eaLnBrk="1" hangingPunct="1"/>
            <a:r>
              <a:rPr lang="hu-HU" altLang="hu-HU" dirty="0" err="1" smtClean="0"/>
              <a:t>-Ösztönös</a:t>
            </a:r>
            <a:r>
              <a:rPr lang="hu-HU" altLang="hu-HU" dirty="0" smtClean="0"/>
              <a:t> motivációja</a:t>
            </a:r>
          </a:p>
          <a:p>
            <a:pPr eaLnBrk="1" hangingPunct="1"/>
            <a:r>
              <a:rPr lang="hu-HU" altLang="hu-HU" dirty="0" smtClean="0"/>
              <a:t>Az előnyben részesítés nagyon gyakran nem csak egy területet érint, hanem kettőt, esetleg mind a hármat is. </a:t>
            </a:r>
          </a:p>
          <a:p>
            <a:pPr eaLnBrk="1" hangingPunct="1"/>
            <a:r>
              <a:rPr lang="hu-HU" altLang="hu-HU" dirty="0" smtClean="0"/>
              <a:t>Ez praktikus átállítódásra való képességet jelent, többoldalúságot, kiegyenlítettséget. </a:t>
            </a:r>
          </a:p>
          <a:p>
            <a:endParaRPr lang="hu-HU" altLang="hu-HU" dirty="0" smtClean="0"/>
          </a:p>
        </p:txBody>
      </p:sp>
      <p:sp>
        <p:nvSpPr>
          <p:cNvPr id="7373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9919B43-87CE-4469-9662-624DB9EB4095}" type="slidenum">
              <a:rPr lang="hu-HU" altLang="hu-HU" smtClean="0"/>
              <a:pPr/>
              <a:t>37</a:t>
            </a:fld>
            <a:endParaRPr lang="hu-HU" altLang="hu-HU" smtClean="0"/>
          </a:p>
        </p:txBody>
      </p:sp>
    </p:spTree>
    <p:extLst>
      <p:ext uri="{BB962C8B-B14F-4D97-AF65-F5344CB8AC3E}">
        <p14:creationId xmlns:p14="http://schemas.microsoft.com/office/powerpoint/2010/main" val="28951980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Jegyzetek helye 2"/>
          <p:cNvSpPr>
            <a:spLocks noGrp="1"/>
          </p:cNvSpPr>
          <p:nvPr>
            <p:ph type="body" idx="1"/>
          </p:nvPr>
        </p:nvSpPr>
        <p:spPr/>
        <p:txBody>
          <a:bodyPr/>
          <a:lstStyle/>
          <a:p>
            <a:pPr>
              <a:defRPr/>
            </a:pPr>
            <a:r>
              <a:rPr lang="hu-HU" dirty="0" smtClean="0"/>
              <a:t>Öt alapvető emberi szükségletet ismert fel, amelyek sajátos hierarchikus sorrendet követve bukkannak fel és késztetnek viselkedésre. </a:t>
            </a:r>
          </a:p>
          <a:p>
            <a:pPr>
              <a:defRPr/>
            </a:pPr>
            <a:r>
              <a:rPr lang="hu-HU" dirty="0" smtClean="0"/>
              <a:t>A hierarchia első négy szintjének működése minőségileg más, mint az utolsó szinté: az első négy szükséglet </a:t>
            </a:r>
            <a:r>
              <a:rPr lang="hu-HU" i="1" dirty="0" smtClean="0"/>
              <a:t>deficit</a:t>
            </a:r>
            <a:r>
              <a:rPr lang="hu-HU" dirty="0" smtClean="0"/>
              <a:t>- vagy </a:t>
            </a:r>
            <a:r>
              <a:rPr lang="hu-HU" i="1" dirty="0" smtClean="0"/>
              <a:t>hiányszükséglet</a:t>
            </a:r>
            <a:r>
              <a:rPr lang="hu-HU" dirty="0" smtClean="0"/>
              <a:t>, vagyis kielégülésük után megszűnnek hatni. </a:t>
            </a:r>
          </a:p>
          <a:p>
            <a:pPr>
              <a:defRPr/>
            </a:pPr>
            <a:endParaRPr lang="hu-HU" dirty="0" smtClean="0"/>
          </a:p>
          <a:p>
            <a:pPr>
              <a:defRPr/>
            </a:pPr>
            <a:r>
              <a:rPr lang="hu-HU" dirty="0" smtClean="0"/>
              <a:t>Működésük elve homeosztatikus, vagyis céljuk a feszültségcsökkentés és egyfajta egyensúly beállítása. </a:t>
            </a:r>
          </a:p>
          <a:p>
            <a:pPr>
              <a:defRPr/>
            </a:pPr>
            <a:r>
              <a:rPr lang="hu-HU" dirty="0" smtClean="0"/>
              <a:t>Ezzel szemben az ötödik szükséglet </a:t>
            </a:r>
            <a:r>
              <a:rPr lang="hu-HU" i="1" dirty="0" smtClean="0"/>
              <a:t>növekedési</a:t>
            </a:r>
            <a:r>
              <a:rPr lang="hu-HU" dirty="0" smtClean="0"/>
              <a:t>- vagy </a:t>
            </a:r>
            <a:r>
              <a:rPr lang="hu-HU" i="1" dirty="0" smtClean="0"/>
              <a:t>létszükséglet</a:t>
            </a:r>
            <a:r>
              <a:rPr lang="hu-HU" dirty="0" smtClean="0"/>
              <a:t>, vagyis nincs egy meghatározott elérendő célja, hanem maga a viselkedés a cél, a folyamatos előrehaladás, fejlődés.</a:t>
            </a:r>
          </a:p>
          <a:p>
            <a:pPr>
              <a:defRPr/>
            </a:pPr>
            <a:endParaRPr lang="hu-HU" sz="1050" dirty="0" smtClean="0"/>
          </a:p>
          <a:p>
            <a:pPr lvl="1">
              <a:defRPr/>
            </a:pPr>
            <a:r>
              <a:rPr lang="hu-HU" b="1" u="sng" dirty="0" smtClean="0"/>
              <a:t>fiziológiai szükségletek</a:t>
            </a:r>
            <a:r>
              <a:rPr lang="hu-HU" dirty="0" smtClean="0"/>
              <a:t> a legalapvetőbb szükségletek, születés után ezek vezetik a viselkedést</a:t>
            </a:r>
          </a:p>
          <a:p>
            <a:pPr lvl="1">
              <a:defRPr/>
            </a:pPr>
            <a:endParaRPr lang="hu-HU" b="1" u="sng" dirty="0" smtClean="0"/>
          </a:p>
          <a:p>
            <a:pPr lvl="1">
              <a:defRPr/>
            </a:pPr>
            <a:r>
              <a:rPr lang="hu-HU" b="1" u="sng" dirty="0" smtClean="0"/>
              <a:t>biztonsági szükségletek</a:t>
            </a:r>
            <a:r>
              <a:rPr lang="hu-HU" dirty="0" smtClean="0"/>
              <a:t> A biztonságérzés szempontjából legfontosabbnak a </a:t>
            </a:r>
            <a:r>
              <a:rPr lang="hu-HU" i="1" dirty="0" smtClean="0"/>
              <a:t>társas környezet kiszámíthatósága</a:t>
            </a:r>
            <a:r>
              <a:rPr lang="hu-HU" dirty="0" smtClean="0"/>
              <a:t> tűnik</a:t>
            </a:r>
          </a:p>
          <a:p>
            <a:pPr lvl="1">
              <a:defRPr/>
            </a:pPr>
            <a:endParaRPr lang="hu-HU" sz="1050" dirty="0" smtClean="0"/>
          </a:p>
          <a:p>
            <a:pPr lvl="1">
              <a:defRPr/>
            </a:pPr>
            <a:r>
              <a:rPr lang="hu-HU" b="1" u="sng" dirty="0" smtClean="0"/>
              <a:t>a szeretet és a valahová tartozás szükséglete</a:t>
            </a:r>
            <a:r>
              <a:rPr lang="hu-HU" dirty="0" smtClean="0"/>
              <a:t> (még nem az igazán érett, önzetlen szeretet jelenti, hanem fontos a viszonosság, tehát egyfajta "</a:t>
            </a:r>
            <a:r>
              <a:rPr lang="hu-HU" i="1" dirty="0" smtClean="0"/>
              <a:t>követelő szeretet</a:t>
            </a:r>
            <a:r>
              <a:rPr lang="hu-HU" dirty="0" smtClean="0"/>
              <a:t>"</a:t>
            </a:r>
            <a:r>
              <a:rPr lang="hu-HU" dirty="0" err="1" smtClean="0"/>
              <a:t>-ről</a:t>
            </a:r>
            <a:r>
              <a:rPr lang="hu-HU" dirty="0" smtClean="0"/>
              <a:t> van szó</a:t>
            </a:r>
          </a:p>
          <a:p>
            <a:pPr lvl="1">
              <a:defRPr/>
            </a:pPr>
            <a:endParaRPr lang="hu-HU" sz="1050" dirty="0" smtClean="0"/>
          </a:p>
          <a:p>
            <a:pPr lvl="1">
              <a:defRPr/>
            </a:pPr>
            <a:r>
              <a:rPr lang="hu-HU" b="1" u="sng" dirty="0" smtClean="0"/>
              <a:t>a megbecsülés és önértékelés szükséglete</a:t>
            </a:r>
            <a:r>
              <a:rPr lang="hu-HU" b="1" dirty="0" smtClean="0"/>
              <a:t> </a:t>
            </a:r>
            <a:r>
              <a:rPr lang="hu-HU" dirty="0" smtClean="0"/>
              <a:t>(az egészséges személyiségműködéshez fontos, hogy értékesnek élhessük meg magunkat, szükség van a környezet elismerésére, </a:t>
            </a:r>
          </a:p>
          <a:p>
            <a:pPr lvl="1">
              <a:defRPr/>
            </a:pPr>
            <a:endParaRPr lang="hu-HU" dirty="0" smtClean="0"/>
          </a:p>
          <a:p>
            <a:pPr lvl="1">
              <a:defRPr/>
            </a:pPr>
            <a:r>
              <a:rPr lang="hu-HU" b="1" u="sng" dirty="0" smtClean="0"/>
              <a:t>az önmegvalósítás szükséglete</a:t>
            </a:r>
            <a:r>
              <a:rPr lang="hu-HU" dirty="0" smtClean="0"/>
              <a:t> (aki eljut erre a szintre, az a teljességgel működő ember életét élheti, </a:t>
            </a:r>
            <a:endParaRPr lang="hu-HU" dirty="0"/>
          </a:p>
        </p:txBody>
      </p:sp>
      <p:sp>
        <p:nvSpPr>
          <p:cNvPr id="75780"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BA290BF-F075-455C-9F88-D98EF406BA04}" type="slidenum">
              <a:rPr lang="hu-HU" altLang="hu-HU" smtClean="0"/>
              <a:pPr/>
              <a:t>38</a:t>
            </a:fld>
            <a:endParaRPr lang="hu-HU" altLang="hu-HU" smtClean="0"/>
          </a:p>
        </p:txBody>
      </p:sp>
    </p:spTree>
    <p:extLst>
      <p:ext uri="{BB962C8B-B14F-4D97-AF65-F5344CB8AC3E}">
        <p14:creationId xmlns:p14="http://schemas.microsoft.com/office/powerpoint/2010/main" val="41142346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hu-HU" altLang="hu-HU" smtClean="0"/>
              <a:t>Az akarat a tenni akarás sajátos formája, a gondolati megfogalmazástól a tevékenységig tart. Elhatározás, tartás kell, valamint a tevékenység, a cselekvés szabályozása is. Akarat nélkül tulajdonképpen a tevékenység.</a:t>
            </a:r>
          </a:p>
          <a:p>
            <a:pPr eaLnBrk="1" hangingPunct="1"/>
            <a:r>
              <a:rPr lang="hu-HU" altLang="hu-HU" b="1" i="1" smtClean="0"/>
              <a:t>Tervezés, kivitelezés, a céltudatosság jelenléte</a:t>
            </a:r>
            <a:endParaRPr lang="hu-HU" altLang="hu-HU" smtClean="0"/>
          </a:p>
          <a:p>
            <a:pPr eaLnBrk="1" hangingPunct="1"/>
            <a:r>
              <a:rPr lang="hu-HU" altLang="hu-HU" smtClean="0"/>
              <a:t>Az akarati tényezők, a tartás, az önállóságigény, a céltudatosság jelenlétének, vagy hiányának feltárása arra ad választ, hogy az illető egyéb működései miként teljesülnek. A mentális jellemzők gyengesége az akarat jeleivel mindig erőből, ösztönösebben elvégzett feladatteljesítést mutat, míg jó mentális állapotnál jelen van a tudatos szabályozás és a tervezés is. Az akarati tényezők feltérképezésével az önállóságot, függetlenséget, vagy ennek ellentétét a befolyásolhatóságot is megerősíthetjük. </a:t>
            </a:r>
          </a:p>
          <a:p>
            <a:endParaRPr lang="hu-HU" altLang="hu-HU" smtClean="0"/>
          </a:p>
        </p:txBody>
      </p:sp>
      <p:sp>
        <p:nvSpPr>
          <p:cNvPr id="7782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3DCBAB6-1BD2-4EE0-888B-9F3EF9B578B6}" type="slidenum">
              <a:rPr lang="hu-HU" altLang="hu-HU" smtClean="0"/>
              <a:pPr/>
              <a:t>39</a:t>
            </a:fld>
            <a:endParaRPr lang="hu-HU" altLang="hu-HU" smtClean="0"/>
          </a:p>
        </p:txBody>
      </p:sp>
    </p:spTree>
    <p:extLst>
      <p:ext uri="{BB962C8B-B14F-4D97-AF65-F5344CB8AC3E}">
        <p14:creationId xmlns:p14="http://schemas.microsoft.com/office/powerpoint/2010/main" val="9926772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Az ösztönök működése a vágyak gyors és maradéktalan teljesülésére irányulnak. </a:t>
            </a:r>
          </a:p>
          <a:p>
            <a:r>
              <a:rPr lang="hu-HU" altLang="hu-HU" dirty="0" smtClean="0"/>
              <a:t>A külvilággal nincs reális kapcsolatuk, ezért nem ismernek akadályokat.</a:t>
            </a:r>
          </a:p>
          <a:p>
            <a:r>
              <a:rPr lang="hu-HU" altLang="hu-HU" dirty="0" smtClean="0"/>
              <a:t>Minél intenzívebb az ösztönerő, a viselkedés annál irreálisabb.</a:t>
            </a:r>
          </a:p>
          <a:p>
            <a:r>
              <a:rPr lang="hu-HU" altLang="hu-HU" dirty="0" smtClean="0"/>
              <a:t>Erőteljes fantáziaműködés jellemzi.</a:t>
            </a:r>
          </a:p>
        </p:txBody>
      </p:sp>
      <p:sp>
        <p:nvSpPr>
          <p:cNvPr id="7987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38CA6EB-C3C9-49D9-8572-E19FB121293D}" type="slidenum">
              <a:rPr lang="hu-HU" altLang="hu-HU" smtClean="0"/>
              <a:pPr/>
              <a:t>40</a:t>
            </a:fld>
            <a:endParaRPr lang="hu-HU" altLang="hu-HU" smtClean="0"/>
          </a:p>
        </p:txBody>
      </p:sp>
    </p:spTree>
    <p:extLst>
      <p:ext uri="{BB962C8B-B14F-4D97-AF65-F5344CB8AC3E}">
        <p14:creationId xmlns:p14="http://schemas.microsoft.com/office/powerpoint/2010/main" val="5753109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None/>
            </a:pPr>
            <a:r>
              <a:rPr lang="hu-HU" altLang="hu-HU" sz="1200" b="1" dirty="0" smtClean="0"/>
              <a:t>Stressz teszt, </a:t>
            </a:r>
            <a:r>
              <a:rPr lang="hu-HU" altLang="hu-HU" sz="1200" dirty="0" smtClean="0"/>
              <a:t>ha az IGEN válaszok összege:</a:t>
            </a:r>
          </a:p>
          <a:p>
            <a:pPr marL="0" indent="0">
              <a:buNone/>
            </a:pPr>
            <a:r>
              <a:rPr lang="hu-HU" altLang="hu-HU" sz="1200" dirty="0" smtClean="0"/>
              <a:t>0-6      Elhanyagolható stressz</a:t>
            </a:r>
          </a:p>
          <a:p>
            <a:pPr marL="0" indent="0">
              <a:buNone/>
            </a:pPr>
            <a:r>
              <a:rPr lang="hu-HU" altLang="hu-HU" sz="1200" dirty="0" smtClean="0"/>
              <a:t>7-10    Enyhe stressz</a:t>
            </a:r>
          </a:p>
          <a:p>
            <a:pPr marL="0" indent="0">
              <a:buNone/>
            </a:pPr>
            <a:r>
              <a:rPr lang="hu-HU" altLang="hu-HU" sz="1200" dirty="0" smtClean="0"/>
              <a:t>11-15  Közepes stressz</a:t>
            </a:r>
          </a:p>
          <a:p>
            <a:pPr marL="0" indent="0">
              <a:buNone/>
            </a:pPr>
            <a:r>
              <a:rPr lang="hu-HU" altLang="hu-HU" sz="1200" dirty="0" smtClean="0"/>
              <a:t>16-26  Jelentős stressz! </a:t>
            </a:r>
            <a:r>
              <a:rPr lang="hu-HU" altLang="hu-HU" sz="1200" u="sng" dirty="0" smtClean="0"/>
              <a:t>  </a:t>
            </a:r>
            <a:endParaRPr lang="hu-HU" altLang="hu-HU" sz="1200" dirty="0" smtClean="0"/>
          </a:p>
          <a:p>
            <a:endParaRPr lang="hu-HU" altLang="hu-HU" dirty="0" smtClean="0">
              <a:latin typeface="Garamond" panose="02020404030301010803" pitchFamily="18" charset="0"/>
            </a:endParaRPr>
          </a:p>
          <a:p>
            <a:r>
              <a:rPr lang="hu-HU" altLang="hu-HU" dirty="0" smtClean="0">
                <a:latin typeface="Garamond" panose="02020404030301010803" pitchFamily="18" charset="0"/>
              </a:rPr>
              <a:t>Stressznek azt állapotot nevezzük amely az általános  alkalmazkodás tünet együttesben nyilvánul meg. (generális adaptációs szindróma)</a:t>
            </a:r>
          </a:p>
          <a:p>
            <a:r>
              <a:rPr lang="hu-HU" altLang="hu-HU" dirty="0" smtClean="0">
                <a:latin typeface="Garamond" panose="02020404030301010803" pitchFamily="18" charset="0"/>
              </a:rPr>
              <a:t>A </a:t>
            </a:r>
            <a:r>
              <a:rPr lang="hu-HU" altLang="hu-HU" b="1" dirty="0" err="1" smtClean="0">
                <a:latin typeface="Garamond" panose="02020404030301010803" pitchFamily="18" charset="0"/>
              </a:rPr>
              <a:t>stresszor</a:t>
            </a:r>
            <a:r>
              <a:rPr lang="hu-HU" altLang="hu-HU" b="1" dirty="0" smtClean="0">
                <a:latin typeface="Garamond" panose="02020404030301010803" pitchFamily="18" charset="0"/>
              </a:rPr>
              <a:t> </a:t>
            </a:r>
            <a:r>
              <a:rPr lang="hu-HU" altLang="hu-HU" dirty="0" smtClean="0">
                <a:latin typeface="Garamond" panose="02020404030301010803" pitchFamily="18" charset="0"/>
              </a:rPr>
              <a:t> az az esemény, helyzet, személy vagy tárgy, amelyet stresszes tényezőként érzékelünk és a </a:t>
            </a:r>
            <a:r>
              <a:rPr lang="hu-HU" altLang="hu-HU" dirty="0" err="1" smtClean="0">
                <a:latin typeface="Garamond" panose="02020404030301010803" pitchFamily="18" charset="0"/>
              </a:rPr>
              <a:t>strsszreakció</a:t>
            </a:r>
            <a:r>
              <a:rPr lang="hu-HU" altLang="hu-HU" dirty="0" smtClean="0">
                <a:latin typeface="Garamond" panose="02020404030301010803" pitchFamily="18" charset="0"/>
              </a:rPr>
              <a:t> beindulását eredményezi. </a:t>
            </a:r>
          </a:p>
          <a:p>
            <a:r>
              <a:rPr lang="hu-HU" altLang="hu-HU" dirty="0" smtClean="0">
                <a:latin typeface="Garamond" panose="02020404030301010803" pitchFamily="18" charset="0"/>
              </a:rPr>
              <a:t>A </a:t>
            </a:r>
            <a:r>
              <a:rPr lang="hu-HU" altLang="hu-HU" dirty="0" err="1" smtClean="0">
                <a:latin typeface="Garamond" panose="02020404030301010803" pitchFamily="18" charset="0"/>
              </a:rPr>
              <a:t>stresszor</a:t>
            </a:r>
            <a:r>
              <a:rPr lang="hu-HU" altLang="hu-HU" dirty="0" smtClean="0">
                <a:latin typeface="Garamond" panose="02020404030301010803" pitchFamily="18" charset="0"/>
              </a:rPr>
              <a:t> természete szerint az olyan </a:t>
            </a:r>
            <a:r>
              <a:rPr lang="hu-HU" altLang="hu-HU" dirty="0" err="1" smtClean="0">
                <a:latin typeface="Garamond" panose="02020404030301010803" pitchFamily="18" charset="0"/>
              </a:rPr>
              <a:t>pszichoszociális</a:t>
            </a:r>
            <a:r>
              <a:rPr lang="hu-HU" altLang="hu-HU" dirty="0" smtClean="0">
                <a:latin typeface="Garamond" panose="02020404030301010803" pitchFamily="18" charset="0"/>
              </a:rPr>
              <a:t> és viselkedési forrásoktól, mint a frusztráció, az aggódás és a túlterheltség az olyan biológiai, ökológiai és fizikai forrásokig, mint a zaj, a környezetszennyezés,, a hőmérséklet és a táplálkozás igen sokféle lehet. A előérzet és a képzelet is működhet </a:t>
            </a:r>
            <a:r>
              <a:rPr lang="hu-HU" altLang="hu-HU" dirty="0" err="1" smtClean="0">
                <a:latin typeface="Garamond" panose="02020404030301010803" pitchFamily="18" charset="0"/>
              </a:rPr>
              <a:t>stresszorként</a:t>
            </a:r>
            <a:r>
              <a:rPr lang="hu-HU" altLang="hu-HU" dirty="0" smtClean="0">
                <a:latin typeface="Garamond" panose="02020404030301010803" pitchFamily="18" charset="0"/>
              </a:rPr>
              <a:t> és válthat ki </a:t>
            </a:r>
            <a:r>
              <a:rPr lang="hu-HU" altLang="hu-HU" dirty="0" err="1" smtClean="0">
                <a:latin typeface="Garamond" panose="02020404030301010803" pitchFamily="18" charset="0"/>
              </a:rPr>
              <a:t>stresszreakciót</a:t>
            </a:r>
            <a:r>
              <a:rPr lang="hu-HU" altLang="hu-HU" dirty="0" smtClean="0">
                <a:latin typeface="Garamond" panose="02020404030301010803" pitchFamily="18" charset="0"/>
              </a:rPr>
              <a:t>.</a:t>
            </a:r>
          </a:p>
          <a:p>
            <a:r>
              <a:rPr lang="hu-HU" altLang="hu-HU" dirty="0" smtClean="0">
                <a:latin typeface="Garamond" panose="02020404030301010803" pitchFamily="18" charset="0"/>
              </a:rPr>
              <a:t>Első fokozat a </a:t>
            </a:r>
            <a:r>
              <a:rPr lang="hu-HU" altLang="hu-HU" b="1" dirty="0" smtClean="0">
                <a:latin typeface="Garamond" panose="02020404030301010803" pitchFamily="18" charset="0"/>
              </a:rPr>
              <a:t>riasztási </a:t>
            </a:r>
            <a:r>
              <a:rPr lang="hu-HU" altLang="hu-HU" b="1" dirty="0" err="1" smtClean="0">
                <a:latin typeface="Garamond" panose="02020404030301010803" pitchFamily="18" charset="0"/>
              </a:rPr>
              <a:t>reakació</a:t>
            </a:r>
            <a:r>
              <a:rPr lang="hu-HU" altLang="hu-HU" dirty="0" smtClean="0">
                <a:latin typeface="Garamond" panose="02020404030301010803" pitchFamily="18" charset="0"/>
              </a:rPr>
              <a:t>, általános izgalmi reakció.</a:t>
            </a:r>
          </a:p>
          <a:p>
            <a:r>
              <a:rPr lang="hu-HU" altLang="hu-HU" dirty="0" smtClean="0">
                <a:latin typeface="Garamond" panose="02020404030301010803" pitchFamily="18" charset="0"/>
              </a:rPr>
              <a:t>Ha a stressz sokáig fennáll alkalmazkodás, vagy ellenállás.</a:t>
            </a:r>
          </a:p>
          <a:p>
            <a:r>
              <a:rPr lang="hu-HU" altLang="hu-HU" dirty="0" smtClean="0">
                <a:latin typeface="Garamond" panose="02020404030301010803" pitchFamily="18" charset="0"/>
              </a:rPr>
              <a:t>Kimerülés vagy összeomlás</a:t>
            </a:r>
          </a:p>
          <a:p>
            <a:pPr>
              <a:lnSpc>
                <a:spcPct val="80000"/>
              </a:lnSpc>
            </a:pPr>
            <a:endParaRPr lang="hu-HU" altLang="hu-HU" dirty="0" smtClean="0">
              <a:latin typeface="Garamond" panose="02020404030301010803" pitchFamily="18" charset="0"/>
            </a:endParaRPr>
          </a:p>
        </p:txBody>
      </p:sp>
      <p:sp>
        <p:nvSpPr>
          <p:cNvPr id="81924"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88AD1A-10F8-49E9-B313-D477D31FADF1}" type="slidenum">
              <a:rPr lang="hu-HU" altLang="hu-HU" smtClean="0"/>
              <a:pPr/>
              <a:t>41</a:t>
            </a:fld>
            <a:endParaRPr lang="hu-HU" altLang="hu-HU" smtClean="0"/>
          </a:p>
        </p:txBody>
      </p:sp>
    </p:spTree>
    <p:extLst>
      <p:ext uri="{BB962C8B-B14F-4D97-AF65-F5344CB8AC3E}">
        <p14:creationId xmlns:p14="http://schemas.microsoft.com/office/powerpoint/2010/main" val="871493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b="1" dirty="0" smtClean="0">
                <a:latin typeface="Garamond" panose="02020404030301010803" pitchFamily="18" charset="0"/>
              </a:rPr>
              <a:t>A </a:t>
            </a:r>
            <a:r>
              <a:rPr lang="hu-HU" altLang="hu-HU" b="1" dirty="0" err="1" smtClean="0">
                <a:latin typeface="Garamond" panose="02020404030301010803" pitchFamily="18" charset="0"/>
              </a:rPr>
              <a:t>stresszrekció</a:t>
            </a:r>
            <a:r>
              <a:rPr lang="hu-HU" altLang="hu-HU" b="1" dirty="0" smtClean="0">
                <a:latin typeface="Garamond" panose="02020404030301010803" pitchFamily="18" charset="0"/>
              </a:rPr>
              <a:t> folyamata</a:t>
            </a:r>
          </a:p>
          <a:p>
            <a:r>
              <a:rPr lang="hu-HU" altLang="hu-HU" b="1" dirty="0" err="1" smtClean="0">
                <a:latin typeface="Garamond" panose="02020404030301010803" pitchFamily="18" charset="0"/>
              </a:rPr>
              <a:t>Tudtalatti</a:t>
            </a:r>
            <a:r>
              <a:rPr lang="hu-HU" altLang="hu-HU" b="1" dirty="0" smtClean="0">
                <a:latin typeface="Garamond" panose="02020404030301010803" pitchFamily="18" charset="0"/>
              </a:rPr>
              <a:t> út </a:t>
            </a:r>
            <a:r>
              <a:rPr lang="hu-HU" altLang="hu-HU" dirty="0" smtClean="0">
                <a:latin typeface="Garamond" panose="02020404030301010803" pitchFamily="18" charset="0"/>
              </a:rPr>
              <a:t>(autonóm idegrendszer) fizikai és érzelmi reflexiók felkészítik a szervezetet a szükséges lehetséges reakciókra.</a:t>
            </a:r>
          </a:p>
          <a:p>
            <a:r>
              <a:rPr lang="hu-HU" altLang="hu-HU" b="1" dirty="0" smtClean="0">
                <a:latin typeface="Garamond" panose="02020404030301010803" pitchFamily="18" charset="0"/>
              </a:rPr>
              <a:t>Tudatos út </a:t>
            </a:r>
            <a:r>
              <a:rPr lang="hu-HU" altLang="hu-HU" dirty="0" smtClean="0">
                <a:latin typeface="Garamond" panose="02020404030301010803" pitchFamily="18" charset="0"/>
              </a:rPr>
              <a:t>érzékelésből, értékelésből, döntéshozatalból álló akarati út.</a:t>
            </a:r>
          </a:p>
          <a:p>
            <a:r>
              <a:rPr lang="hu-HU" altLang="hu-HU" dirty="0" smtClean="0">
                <a:latin typeface="Garamond" panose="02020404030301010803" pitchFamily="18" charset="0"/>
              </a:rPr>
              <a:t>A stressz szubjektív és személyes. (Ausztrál kutya példa). Lehet örömteli is házasság, nyeremény, vagy kellemetlen élmény.</a:t>
            </a:r>
          </a:p>
          <a:p>
            <a:r>
              <a:rPr lang="hu-HU" altLang="hu-HU" dirty="0" smtClean="0">
                <a:latin typeface="Garamond" panose="02020404030301010803" pitchFamily="18" charset="0"/>
              </a:rPr>
              <a:t>A stressz oka a </a:t>
            </a:r>
            <a:r>
              <a:rPr lang="hu-HU" altLang="hu-HU" b="1" dirty="0" smtClean="0">
                <a:latin typeface="Garamond" panose="02020404030301010803" pitchFamily="18" charset="0"/>
              </a:rPr>
              <a:t>tudat.</a:t>
            </a:r>
            <a:r>
              <a:rPr lang="hu-HU" altLang="hu-HU" dirty="0" smtClean="0">
                <a:latin typeface="Garamond" panose="02020404030301010803" pitchFamily="18" charset="0"/>
              </a:rPr>
              <a:t> Kellemetlen élmények felidézése, fenyegető helyzet, rossz előérzetek – stressz válaszok. A pozitív beállítódás, optimizmus megváltoztathatja ezt.</a:t>
            </a:r>
          </a:p>
          <a:p>
            <a:pPr>
              <a:lnSpc>
                <a:spcPct val="80000"/>
              </a:lnSpc>
            </a:pPr>
            <a:r>
              <a:rPr lang="hu-HU" altLang="hu-HU" b="1" dirty="0" smtClean="0">
                <a:latin typeface="Garamond" panose="02020404030301010803" pitchFamily="18" charset="0"/>
              </a:rPr>
              <a:t>A stressz anatómiája</a:t>
            </a:r>
          </a:p>
          <a:p>
            <a:pPr>
              <a:lnSpc>
                <a:spcPct val="80000"/>
              </a:lnSpc>
            </a:pPr>
            <a:r>
              <a:rPr lang="hu-HU" altLang="hu-HU" dirty="0" smtClean="0">
                <a:latin typeface="Garamond" panose="02020404030301010803" pitchFamily="18" charset="0"/>
              </a:rPr>
              <a:t>A stressz közvetlenül hat a(z)</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Érzékszerveinkre,</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Idegrendszerünkre,</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Hormonális egyensúlyunkra,</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Szív és érrendszerünkre,</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Emésztőrendszerünkre</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Légzésünkre</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Bőrünkre</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Húgy és ivarrendszerünkre</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Immunrendszerünkre</a:t>
            </a:r>
          </a:p>
          <a:p>
            <a:pPr>
              <a:lnSpc>
                <a:spcPct val="80000"/>
              </a:lnSpc>
            </a:pPr>
            <a:r>
              <a:rPr lang="hu-HU" altLang="hu-HU" b="1" dirty="0" smtClean="0">
                <a:latin typeface="Garamond" panose="02020404030301010803" pitchFamily="18" charset="0"/>
              </a:rPr>
              <a:t>Oka: </a:t>
            </a:r>
            <a:r>
              <a:rPr lang="hu-HU" altLang="hu-HU" dirty="0" smtClean="0">
                <a:latin typeface="Garamond" panose="02020404030301010803" pitchFamily="18" charset="0"/>
              </a:rPr>
              <a:t>idegrendszerünk által irányított sejtek biokémiai változásai.</a:t>
            </a:r>
          </a:p>
          <a:p>
            <a:pPr>
              <a:lnSpc>
                <a:spcPct val="80000"/>
              </a:lnSpc>
            </a:pPr>
            <a:r>
              <a:rPr lang="hu-HU" altLang="hu-HU" dirty="0" smtClean="0">
                <a:latin typeface="Garamond" panose="02020404030301010803" pitchFamily="18" charset="0"/>
              </a:rPr>
              <a:t>Fizikai vagy érzelmi stressz  aktiválja agyunk limbikus rendszerét az </a:t>
            </a:r>
            <a:r>
              <a:rPr lang="hu-HU" altLang="hu-HU" b="1" dirty="0" err="1" smtClean="0">
                <a:latin typeface="Garamond" panose="02020404030301010803" pitchFamily="18" charset="0"/>
              </a:rPr>
              <a:t>amygdalát</a:t>
            </a:r>
            <a:r>
              <a:rPr lang="hu-HU" altLang="hu-HU" b="1" dirty="0" smtClean="0">
                <a:latin typeface="Garamond" panose="02020404030301010803" pitchFamily="18" charset="0"/>
              </a:rPr>
              <a:t>. </a:t>
            </a:r>
          </a:p>
          <a:p>
            <a:pPr>
              <a:lnSpc>
                <a:spcPct val="80000"/>
              </a:lnSpc>
            </a:pPr>
            <a:r>
              <a:rPr lang="hu-HU" altLang="hu-HU" dirty="0" smtClean="0">
                <a:latin typeface="Garamond" panose="02020404030301010803" pitchFamily="18" charset="0"/>
              </a:rPr>
              <a:t>Ennek ingerülete a </a:t>
            </a:r>
            <a:r>
              <a:rPr lang="hu-HU" altLang="hu-HU" b="1" dirty="0" err="1" smtClean="0">
                <a:latin typeface="Garamond" panose="02020404030301010803" pitchFamily="18" charset="0"/>
              </a:rPr>
              <a:t>hypotalamusba</a:t>
            </a:r>
            <a:r>
              <a:rPr lang="hu-HU" altLang="hu-HU" b="1" dirty="0" smtClean="0">
                <a:latin typeface="Garamond" panose="02020404030301010803" pitchFamily="18" charset="0"/>
              </a:rPr>
              <a:t> </a:t>
            </a:r>
            <a:r>
              <a:rPr lang="hu-HU" altLang="hu-HU" dirty="0" smtClean="0">
                <a:latin typeface="Garamond" panose="02020404030301010803" pitchFamily="18" charset="0"/>
              </a:rPr>
              <a:t>kerül átvitelre, ott hormonelválasztás indul el. Az így felszabaduló hormon a </a:t>
            </a:r>
            <a:r>
              <a:rPr lang="hu-HU" altLang="hu-HU" b="1" dirty="0" smtClean="0">
                <a:latin typeface="Garamond" panose="02020404030301010803" pitchFamily="18" charset="0"/>
              </a:rPr>
              <a:t>CRF</a:t>
            </a:r>
            <a:r>
              <a:rPr lang="hu-HU" altLang="hu-HU" dirty="0" smtClean="0">
                <a:latin typeface="Garamond" panose="02020404030301010803" pitchFamily="18" charset="0"/>
              </a:rPr>
              <a:t>. (</a:t>
            </a:r>
            <a:r>
              <a:rPr lang="hu-HU" altLang="hu-HU" dirty="0" err="1" smtClean="0">
                <a:latin typeface="Garamond" panose="02020404030301010803" pitchFamily="18" charset="0"/>
              </a:rPr>
              <a:t>cortico-tropin-releasing</a:t>
            </a:r>
            <a:r>
              <a:rPr lang="hu-HU" altLang="hu-HU" dirty="0" smtClean="0">
                <a:latin typeface="Garamond" panose="02020404030301010803" pitchFamily="18" charset="0"/>
              </a:rPr>
              <a:t> </a:t>
            </a:r>
            <a:r>
              <a:rPr lang="hu-HU" altLang="hu-HU" dirty="0" err="1" smtClean="0">
                <a:latin typeface="Garamond" panose="02020404030301010803" pitchFamily="18" charset="0"/>
              </a:rPr>
              <a:t>factor</a:t>
            </a:r>
            <a:r>
              <a:rPr lang="hu-HU" altLang="hu-HU" dirty="0" smtClean="0">
                <a:latin typeface="Garamond" panose="02020404030301010803" pitchFamily="18" charset="0"/>
              </a:rPr>
              <a:t> mellékvesekéreg működésére ható felszabadító </a:t>
            </a:r>
            <a:r>
              <a:rPr lang="hu-HU" altLang="hu-HU" dirty="0" err="1" smtClean="0">
                <a:latin typeface="Garamond" panose="02020404030301010803" pitchFamily="18" charset="0"/>
              </a:rPr>
              <a:t>factor</a:t>
            </a:r>
            <a:r>
              <a:rPr lang="hu-HU" altLang="hu-HU" dirty="0" smtClean="0">
                <a:latin typeface="Garamond" panose="02020404030301010803" pitchFamily="18" charset="0"/>
              </a:rPr>
              <a:t>), mely az </a:t>
            </a:r>
            <a:r>
              <a:rPr lang="hu-HU" altLang="hu-HU" b="1" dirty="0" smtClean="0">
                <a:latin typeface="Garamond" panose="02020404030301010803" pitchFamily="18" charset="0"/>
              </a:rPr>
              <a:t>agyalapi mirigyet </a:t>
            </a:r>
            <a:r>
              <a:rPr lang="hu-HU" altLang="hu-HU" dirty="0" smtClean="0">
                <a:latin typeface="Garamond" panose="02020404030301010803" pitchFamily="18" charset="0"/>
              </a:rPr>
              <a:t>hormon kibocsátására kényszeríti a véráramba. Ez a vesék felső </a:t>
            </a:r>
            <a:r>
              <a:rPr lang="hu-HU" altLang="hu-HU" dirty="0" err="1" smtClean="0">
                <a:latin typeface="Garamond" panose="02020404030301010803" pitchFamily="18" charset="0"/>
              </a:rPr>
              <a:t>polusánál</a:t>
            </a:r>
            <a:r>
              <a:rPr lang="hu-HU" altLang="hu-HU" dirty="0" smtClean="0">
                <a:latin typeface="Garamond" panose="02020404030301010803" pitchFamily="18" charset="0"/>
              </a:rPr>
              <a:t> elhelyezkedő összetett mirigyeket, a mellékveséket ingerli. </a:t>
            </a:r>
          </a:p>
          <a:p>
            <a:pPr>
              <a:lnSpc>
                <a:spcPct val="80000"/>
              </a:lnSpc>
            </a:pPr>
            <a:r>
              <a:rPr lang="hu-HU" altLang="hu-HU" dirty="0" smtClean="0">
                <a:latin typeface="Garamond" panose="02020404030301010803" pitchFamily="18" charset="0"/>
              </a:rPr>
              <a:t>A mellékvesék két fő összetevőből állnak: velőből mely adrenalint és </a:t>
            </a:r>
            <a:r>
              <a:rPr lang="hu-HU" altLang="hu-HU" dirty="0" err="1" smtClean="0">
                <a:latin typeface="Garamond" panose="02020404030301010803" pitchFamily="18" charset="0"/>
              </a:rPr>
              <a:t>noradneralint</a:t>
            </a:r>
            <a:r>
              <a:rPr lang="hu-HU" altLang="hu-HU" dirty="0" smtClean="0">
                <a:latin typeface="Garamond" panose="02020404030301010803" pitchFamily="18" charset="0"/>
              </a:rPr>
              <a:t> termel és kéregből, mely </a:t>
            </a:r>
            <a:r>
              <a:rPr lang="hu-HU" altLang="hu-HU" dirty="0" err="1" smtClean="0">
                <a:latin typeface="Garamond" panose="02020404030301010803" pitchFamily="18" charset="0"/>
              </a:rPr>
              <a:t>kortizolt</a:t>
            </a:r>
            <a:r>
              <a:rPr lang="hu-HU" altLang="hu-HU" dirty="0" smtClean="0">
                <a:latin typeface="Garamond" panose="02020404030301010803" pitchFamily="18" charset="0"/>
              </a:rPr>
              <a:t> választ el. Ezzel egyidejűleg a </a:t>
            </a:r>
            <a:r>
              <a:rPr lang="hu-HU" altLang="hu-HU" dirty="0" err="1" smtClean="0">
                <a:latin typeface="Garamond" panose="02020404030301010803" pitchFamily="18" charset="0"/>
              </a:rPr>
              <a:t>hypotalamus</a:t>
            </a:r>
            <a:r>
              <a:rPr lang="hu-HU" altLang="hu-HU" dirty="0" smtClean="0">
                <a:latin typeface="Garamond" panose="02020404030301010803" pitchFamily="18" charset="0"/>
              </a:rPr>
              <a:t> közvetlenül hat az autonóm rendszerre, mely reagál a </a:t>
            </a:r>
            <a:r>
              <a:rPr lang="hu-HU" altLang="hu-HU" dirty="0" err="1" smtClean="0">
                <a:latin typeface="Garamond" panose="02020404030301010803" pitchFamily="18" charset="0"/>
              </a:rPr>
              <a:t>stesszre</a:t>
            </a:r>
            <a:r>
              <a:rPr lang="hu-HU" altLang="hu-HU" dirty="0" smtClean="0">
                <a:latin typeface="Garamond" panose="02020404030301010803" pitchFamily="18" charset="0"/>
              </a:rPr>
              <a:t>.</a:t>
            </a:r>
          </a:p>
          <a:p>
            <a:endParaRPr lang="hu-HU" altLang="hu-HU" b="1" dirty="0" smtClean="0">
              <a:latin typeface="Garamond" panose="02020404030301010803" pitchFamily="18" charset="0"/>
            </a:endParaRPr>
          </a:p>
          <a:p>
            <a:endParaRPr lang="hu-HU" altLang="hu-HU" dirty="0" smtClean="0"/>
          </a:p>
        </p:txBody>
      </p:sp>
      <p:sp>
        <p:nvSpPr>
          <p:cNvPr id="8397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997A82-F55C-4491-805B-BC5D2F7AAA89}" type="slidenum">
              <a:rPr lang="hu-HU" altLang="hu-HU" smtClean="0"/>
              <a:pPr/>
              <a:t>42</a:t>
            </a:fld>
            <a:endParaRPr lang="hu-HU" altLang="hu-HU" smtClean="0"/>
          </a:p>
        </p:txBody>
      </p:sp>
    </p:spTree>
    <p:extLst>
      <p:ext uri="{BB962C8B-B14F-4D97-AF65-F5344CB8AC3E}">
        <p14:creationId xmlns:p14="http://schemas.microsoft.com/office/powerpoint/2010/main" val="20754835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r>
              <a:rPr lang="hu-HU" altLang="hu-HU" sz="1600" b="1" smtClean="0">
                <a:latin typeface="Garamond" panose="02020404030301010803" pitchFamily="18" charset="0"/>
              </a:rPr>
              <a:t>Élettani változás</a:t>
            </a:r>
          </a:p>
          <a:p>
            <a:pPr>
              <a:lnSpc>
                <a:spcPct val="90000"/>
              </a:lnSpc>
            </a:pPr>
            <a:r>
              <a:rPr lang="hu-HU" altLang="hu-HU" u="sng" smtClean="0">
                <a:latin typeface="Garamond" panose="02020404030301010803" pitchFamily="18" charset="0"/>
              </a:rPr>
              <a:t>Megnövekedett szívfrekvencia és vérnyomás </a:t>
            </a:r>
            <a:r>
              <a:rPr lang="hu-HU" altLang="hu-HU" smtClean="0">
                <a:latin typeface="Garamond" panose="02020404030301010803" pitchFamily="18" charset="0"/>
              </a:rPr>
              <a:t>(Több tápanyagot és oxigént szállítva több vér jut az agyba, a tüdőkbe, a karokba és a lábakba.)</a:t>
            </a:r>
          </a:p>
          <a:p>
            <a:pPr>
              <a:lnSpc>
                <a:spcPct val="90000"/>
              </a:lnSpc>
            </a:pPr>
            <a:r>
              <a:rPr lang="hu-HU" altLang="hu-HU" u="sng" smtClean="0">
                <a:latin typeface="Garamond" panose="02020404030301010803" pitchFamily="18" charset="0"/>
              </a:rPr>
              <a:t>Szaporább, mélyebb légzés </a:t>
            </a:r>
            <a:r>
              <a:rPr lang="hu-HU" altLang="hu-HU" smtClean="0">
                <a:latin typeface="Garamond" panose="02020404030301010803" pitchFamily="18" charset="0"/>
              </a:rPr>
              <a:t>(A légzés mélyebbé és gyorsabbá válik, hogy több oxigén jusson a szervezetbe.)</a:t>
            </a:r>
          </a:p>
          <a:p>
            <a:pPr>
              <a:lnSpc>
                <a:spcPct val="90000"/>
              </a:lnSpc>
            </a:pPr>
            <a:r>
              <a:rPr lang="hu-HU" altLang="hu-HU" smtClean="0">
                <a:latin typeface="Garamond" panose="02020404030301010803" pitchFamily="18" charset="0"/>
              </a:rPr>
              <a:t>Izomfeszülés = Az izmok megfeszülnek és ezzel felkészülnek a cselekvésre.</a:t>
            </a:r>
          </a:p>
          <a:p>
            <a:pPr>
              <a:lnSpc>
                <a:spcPct val="90000"/>
              </a:lnSpc>
            </a:pPr>
            <a:r>
              <a:rPr lang="hu-HU" altLang="hu-HU" smtClean="0">
                <a:latin typeface="Garamond" panose="02020404030301010803" pitchFamily="18" charset="0"/>
              </a:rPr>
              <a:t>Izzadás = Hűti a túlmelegedett izmokat.</a:t>
            </a:r>
          </a:p>
          <a:p>
            <a:pPr>
              <a:lnSpc>
                <a:spcPct val="90000"/>
              </a:lnSpc>
            </a:pPr>
            <a:r>
              <a:rPr lang="hu-HU" altLang="hu-HU" smtClean="0">
                <a:latin typeface="Garamond" panose="02020404030301010803" pitchFamily="18" charset="0"/>
              </a:rPr>
              <a:t>Cukrok és zsírok szabadulnak ki a vérbe. (Tápanyagot biztosítanak  a gyors energia felszabaduláshoz.</a:t>
            </a:r>
          </a:p>
          <a:p>
            <a:pPr>
              <a:lnSpc>
                <a:spcPct val="90000"/>
              </a:lnSpc>
            </a:pPr>
            <a:r>
              <a:rPr lang="hu-HU" altLang="hu-HU" smtClean="0">
                <a:latin typeface="Garamond" panose="02020404030301010803" pitchFamily="18" charset="0"/>
              </a:rPr>
              <a:t>Véralvadási faktorok szabadulnak föl. (Sérülés esetén gyorsabban alvad a vér, ezáltal csökken a vérvesztés.</a:t>
            </a:r>
          </a:p>
          <a:p>
            <a:pPr>
              <a:lnSpc>
                <a:spcPct val="90000"/>
              </a:lnSpc>
            </a:pPr>
            <a:r>
              <a:rPr lang="hu-HU" altLang="hu-HU" smtClean="0">
                <a:latin typeface="Garamond" panose="02020404030301010803" pitchFamily="18" charset="0"/>
              </a:rPr>
              <a:t>Nagyobb vérmennyiség jut az agyba és az izmokba.)</a:t>
            </a:r>
          </a:p>
          <a:p>
            <a:pPr>
              <a:lnSpc>
                <a:spcPct val="90000"/>
              </a:lnSpc>
            </a:pPr>
            <a:r>
              <a:rPr lang="hu-HU" altLang="hu-HU" u="sng" smtClean="0">
                <a:latin typeface="Garamond" panose="02020404030301010803" pitchFamily="18" charset="0"/>
              </a:rPr>
              <a:t>Lelassul az emésztés</a:t>
            </a:r>
          </a:p>
          <a:p>
            <a:endParaRPr lang="hu-HU" altLang="hu-HU" smtClean="0"/>
          </a:p>
          <a:p>
            <a:pPr>
              <a:lnSpc>
                <a:spcPct val="90000"/>
              </a:lnSpc>
            </a:pPr>
            <a:endParaRPr lang="hu-HU" altLang="hu-HU" smtClean="0">
              <a:latin typeface="Garamond" panose="02020404030301010803" pitchFamily="18" charset="0"/>
            </a:endParaRPr>
          </a:p>
          <a:p>
            <a:pPr>
              <a:lnSpc>
                <a:spcPct val="90000"/>
              </a:lnSpc>
            </a:pPr>
            <a:endParaRPr lang="hu-HU" altLang="hu-HU" smtClean="0">
              <a:latin typeface="Garamond" panose="02020404030301010803" pitchFamily="18" charset="0"/>
            </a:endParaRPr>
          </a:p>
          <a:p>
            <a:pPr>
              <a:lnSpc>
                <a:spcPct val="90000"/>
              </a:lnSpc>
            </a:pPr>
            <a:endParaRPr lang="hu-HU" altLang="hu-HU" smtClean="0">
              <a:latin typeface="Garamond" panose="02020404030301010803" pitchFamily="18" charset="0"/>
            </a:endParaRPr>
          </a:p>
          <a:p>
            <a:endParaRPr lang="hu-HU" altLang="hu-HU" smtClean="0"/>
          </a:p>
        </p:txBody>
      </p:sp>
      <p:sp>
        <p:nvSpPr>
          <p:cNvPr id="86020"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17DCDEC-9B4C-4E61-81B5-B1918E25C38B}" type="slidenum">
              <a:rPr lang="hu-HU" altLang="hu-HU" smtClean="0"/>
              <a:pPr/>
              <a:t>43</a:t>
            </a:fld>
            <a:endParaRPr lang="hu-HU" altLang="hu-HU" smtClean="0"/>
          </a:p>
        </p:txBody>
      </p:sp>
    </p:spTree>
    <p:extLst>
      <p:ext uri="{BB962C8B-B14F-4D97-AF65-F5344CB8AC3E}">
        <p14:creationId xmlns:p14="http://schemas.microsoft.com/office/powerpoint/2010/main" val="2111077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pPr>
            <a:r>
              <a:rPr lang="hu-HU" altLang="hu-HU" dirty="0" smtClean="0">
                <a:latin typeface="Garamond" panose="02020404030301010803" pitchFamily="18" charset="0"/>
              </a:rPr>
              <a:t>Két alkotórésze tartja egyensúlyban a szervezetet:</a:t>
            </a:r>
          </a:p>
          <a:p>
            <a:pPr>
              <a:lnSpc>
                <a:spcPct val="80000"/>
              </a:lnSpc>
            </a:pPr>
            <a:r>
              <a:rPr lang="hu-HU" altLang="hu-HU" dirty="0" smtClean="0">
                <a:latin typeface="Garamond" panose="02020404030301010803" pitchFamily="18" charset="0"/>
              </a:rPr>
              <a:t>A szimpatikus rendszer a felelős a stressz kiváltásáért.</a:t>
            </a:r>
          </a:p>
          <a:p>
            <a:pPr>
              <a:lnSpc>
                <a:spcPct val="80000"/>
              </a:lnSpc>
            </a:pPr>
            <a:r>
              <a:rPr lang="hu-HU" altLang="hu-HU" dirty="0" smtClean="0">
                <a:latin typeface="Garamond" panose="02020404030301010803" pitchFamily="18" charset="0"/>
              </a:rPr>
              <a:t>A paraszimpatikus rendszer visszaállítja a szervezet pihenő állapotát.</a:t>
            </a:r>
          </a:p>
          <a:p>
            <a:pPr>
              <a:lnSpc>
                <a:spcPct val="80000"/>
              </a:lnSpc>
            </a:pPr>
            <a:r>
              <a:rPr lang="hu-HU" altLang="hu-HU" b="1" dirty="0" smtClean="0">
                <a:latin typeface="Garamond" panose="02020404030301010803" pitchFamily="18" charset="0"/>
              </a:rPr>
              <a:t>A stressz pozitív fázisának megnyilvánulásai:</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Optimizmus</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Pozitív szemléletmód</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Fizikai kitartás</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Lelkesedés</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Mentális éberség</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Életerő</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Ellenállása a betegségekkel szemben</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Optimális személyes kapcsolatok</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Magas produktivitás és kreativitás</a:t>
            </a:r>
          </a:p>
          <a:p>
            <a:pPr>
              <a:lnSpc>
                <a:spcPct val="80000"/>
              </a:lnSpc>
            </a:pPr>
            <a:endParaRPr lang="hu-HU" altLang="hu-HU" dirty="0" smtClean="0">
              <a:latin typeface="Garamond" panose="02020404030301010803" pitchFamily="18" charset="0"/>
            </a:endParaRPr>
          </a:p>
          <a:p>
            <a:endParaRPr lang="hu-HU" altLang="hu-HU" dirty="0" smtClean="0"/>
          </a:p>
        </p:txBody>
      </p:sp>
      <p:sp>
        <p:nvSpPr>
          <p:cNvPr id="8806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23F7F58-9EA7-4A32-91EC-4FCC6E3DF0F7}" type="slidenum">
              <a:rPr lang="hu-HU" altLang="hu-HU" smtClean="0"/>
              <a:pPr/>
              <a:t>44</a:t>
            </a:fld>
            <a:endParaRPr lang="hu-HU" altLang="hu-HU" smtClean="0"/>
          </a:p>
        </p:txBody>
      </p:sp>
    </p:spTree>
    <p:extLst>
      <p:ext uri="{BB962C8B-B14F-4D97-AF65-F5344CB8AC3E}">
        <p14:creationId xmlns:p14="http://schemas.microsoft.com/office/powerpoint/2010/main" val="42003072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pPr>
            <a:r>
              <a:rPr lang="hu-HU" altLang="hu-HU" b="1" dirty="0" smtClean="0">
                <a:latin typeface="Garamond" panose="02020404030301010803" pitchFamily="18" charset="0"/>
              </a:rPr>
              <a:t>A stressz negatív fázisának hatásai:</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Pesszimizmus</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Kimerültség</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Ingerlékenység</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Koncentrációs </a:t>
            </a:r>
            <a:r>
              <a:rPr lang="hu-HU" altLang="hu-HU" dirty="0" err="1" smtClean="0">
                <a:latin typeface="Garamond" panose="02020404030301010803" pitchFamily="18" charset="0"/>
              </a:rPr>
              <a:t>kézség</a:t>
            </a:r>
            <a:r>
              <a:rPr lang="hu-HU" altLang="hu-HU" dirty="0" smtClean="0">
                <a:latin typeface="Garamond" panose="02020404030301010803" pitchFamily="18" charset="0"/>
              </a:rPr>
              <a:t> hiánya</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Balesetek</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Betegség</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Bezárkózottság</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Depresszió</a:t>
            </a:r>
          </a:p>
          <a:p>
            <a:pPr marL="171450" indent="-171450">
              <a:lnSpc>
                <a:spcPct val="80000"/>
              </a:lnSpc>
              <a:buFont typeface="Arial" panose="020B0604020202020204" pitchFamily="34" charset="0"/>
              <a:buChar char="•"/>
            </a:pPr>
            <a:r>
              <a:rPr lang="hu-HU" altLang="hu-HU" dirty="0" smtClean="0">
                <a:latin typeface="Garamond" panose="02020404030301010803" pitchFamily="18" charset="0"/>
              </a:rPr>
              <a:t>Alacsony produktivitás és kreativitás</a:t>
            </a:r>
          </a:p>
          <a:p>
            <a:endParaRPr lang="hu-HU" altLang="hu-HU" dirty="0" smtClean="0"/>
          </a:p>
        </p:txBody>
      </p:sp>
      <p:sp>
        <p:nvSpPr>
          <p:cNvPr id="9011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52629BE-53C0-4D19-9569-FF55C6D695AD}" type="slidenum">
              <a:rPr lang="hu-HU" altLang="hu-HU" smtClean="0"/>
              <a:pPr/>
              <a:t>45</a:t>
            </a:fld>
            <a:endParaRPr lang="hu-HU" altLang="hu-HU" smtClean="0"/>
          </a:p>
        </p:txBody>
      </p:sp>
    </p:spTree>
    <p:extLst>
      <p:ext uri="{BB962C8B-B14F-4D97-AF65-F5344CB8AC3E}">
        <p14:creationId xmlns:p14="http://schemas.microsoft.com/office/powerpoint/2010/main" val="10182864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pPr>
            <a:r>
              <a:rPr lang="hu-HU" altLang="hu-HU" b="1" dirty="0" smtClean="0">
                <a:latin typeface="Garamond" panose="02020404030301010803" pitchFamily="18" charset="0"/>
              </a:rPr>
              <a:t>Munkahelyi stressz</a:t>
            </a:r>
          </a:p>
          <a:p>
            <a:pPr>
              <a:lnSpc>
                <a:spcPct val="80000"/>
              </a:lnSpc>
            </a:pPr>
            <a:r>
              <a:rPr lang="hu-HU" altLang="hu-HU" dirty="0" smtClean="0">
                <a:latin typeface="Garamond" panose="02020404030301010803" pitchFamily="18" charset="0"/>
              </a:rPr>
              <a:t>Évente a betegségek miatti táppénz több milliárd eurót tesz ki.</a:t>
            </a:r>
          </a:p>
          <a:p>
            <a:pPr>
              <a:lnSpc>
                <a:spcPct val="80000"/>
              </a:lnSpc>
            </a:pPr>
            <a:r>
              <a:rPr lang="hu-HU" altLang="hu-HU" dirty="0" smtClean="0">
                <a:latin typeface="Garamond" panose="02020404030301010803" pitchFamily="18" charset="0"/>
              </a:rPr>
              <a:t>Mindenki érintett ebben a kérdésben.</a:t>
            </a:r>
          </a:p>
          <a:p>
            <a:pPr>
              <a:lnSpc>
                <a:spcPct val="80000"/>
              </a:lnSpc>
            </a:pPr>
            <a:r>
              <a:rPr lang="hu-HU" altLang="hu-HU" dirty="0" smtClean="0">
                <a:latin typeface="Garamond" panose="02020404030301010803" pitchFamily="18" charset="0"/>
              </a:rPr>
              <a:t>A stresszhez kapcsolódó betegségek és balesetek a munkából való kimaradások 75%-át jelentik.</a:t>
            </a:r>
          </a:p>
          <a:p>
            <a:pPr>
              <a:lnSpc>
                <a:spcPct val="80000"/>
              </a:lnSpc>
            </a:pPr>
            <a:r>
              <a:rPr lang="hu-HU" altLang="hu-HU" dirty="0" smtClean="0">
                <a:latin typeface="Garamond" panose="02020404030301010803" pitchFamily="18" charset="0"/>
              </a:rPr>
              <a:t>A leggyakrabban előforduló stressz okozatok:</a:t>
            </a:r>
          </a:p>
          <a:p>
            <a:pPr>
              <a:lnSpc>
                <a:spcPct val="80000"/>
              </a:lnSpc>
            </a:pPr>
            <a:r>
              <a:rPr lang="hu-HU" altLang="hu-HU" dirty="0" smtClean="0">
                <a:latin typeface="Garamond" panose="02020404030301010803" pitchFamily="18" charset="0"/>
              </a:rPr>
              <a:t>Túl és alulterheltség</a:t>
            </a:r>
          </a:p>
          <a:p>
            <a:pPr>
              <a:lnSpc>
                <a:spcPct val="80000"/>
              </a:lnSpc>
            </a:pPr>
            <a:r>
              <a:rPr lang="hu-HU" altLang="hu-HU" dirty="0" smtClean="0">
                <a:latin typeface="Garamond" panose="02020404030301010803" pitchFamily="18" charset="0"/>
              </a:rPr>
              <a:t>Időhiány a munka elvégzéséhez</a:t>
            </a:r>
          </a:p>
          <a:p>
            <a:pPr>
              <a:lnSpc>
                <a:spcPct val="80000"/>
              </a:lnSpc>
            </a:pPr>
            <a:r>
              <a:rPr lang="hu-HU" altLang="hu-HU" dirty="0" smtClean="0">
                <a:latin typeface="Garamond" panose="02020404030301010803" pitchFamily="18" charset="0"/>
              </a:rPr>
              <a:t>Nem egyértelmű feladat meghatározás</a:t>
            </a:r>
          </a:p>
          <a:p>
            <a:pPr>
              <a:lnSpc>
                <a:spcPct val="80000"/>
              </a:lnSpc>
            </a:pPr>
            <a:r>
              <a:rPr lang="hu-HU" altLang="hu-HU" dirty="0" smtClean="0">
                <a:latin typeface="Garamond" panose="02020404030301010803" pitchFamily="18" charset="0"/>
              </a:rPr>
              <a:t>Az elismerés hiánya, a büntetés aránytalansága</a:t>
            </a:r>
          </a:p>
          <a:p>
            <a:pPr>
              <a:lnSpc>
                <a:spcPct val="80000"/>
              </a:lnSpc>
            </a:pPr>
            <a:r>
              <a:rPr lang="hu-HU" altLang="hu-HU" dirty="0" smtClean="0">
                <a:latin typeface="Garamond" panose="02020404030301010803" pitchFamily="18" charset="0"/>
              </a:rPr>
              <a:t>A panaszlehetőség hiánya</a:t>
            </a:r>
          </a:p>
          <a:p>
            <a:pPr>
              <a:lnSpc>
                <a:spcPct val="80000"/>
              </a:lnSpc>
            </a:pPr>
            <a:r>
              <a:rPr lang="hu-HU" altLang="hu-HU" dirty="0" smtClean="0">
                <a:latin typeface="Garamond" panose="02020404030301010803" pitchFamily="18" charset="0"/>
              </a:rPr>
              <a:t>A sok felelősség, a kevés döntési lehetőség</a:t>
            </a:r>
          </a:p>
          <a:p>
            <a:pPr>
              <a:lnSpc>
                <a:spcPct val="80000"/>
              </a:lnSpc>
            </a:pPr>
            <a:r>
              <a:rPr lang="hu-HU" altLang="hu-HU" dirty="0" smtClean="0">
                <a:latin typeface="Garamond" panose="02020404030301010803" pitchFamily="18" charset="0"/>
              </a:rPr>
              <a:t>Az együttműködés hiánya</a:t>
            </a:r>
          </a:p>
          <a:p>
            <a:pPr>
              <a:lnSpc>
                <a:spcPct val="80000"/>
              </a:lnSpc>
            </a:pPr>
            <a:r>
              <a:rPr lang="hu-HU" altLang="hu-HU" dirty="0" smtClean="0">
                <a:latin typeface="Garamond" panose="02020404030301010803" pitchFamily="18" charset="0"/>
              </a:rPr>
              <a:t>A kevés kontrollélmény</a:t>
            </a:r>
          </a:p>
          <a:p>
            <a:pPr>
              <a:lnSpc>
                <a:spcPct val="80000"/>
              </a:lnSpc>
            </a:pPr>
            <a:r>
              <a:rPr lang="hu-HU" altLang="hu-HU" dirty="0" smtClean="0">
                <a:latin typeface="Garamond" panose="02020404030301010803" pitchFamily="18" charset="0"/>
              </a:rPr>
              <a:t>A bizonytalanság</a:t>
            </a:r>
          </a:p>
          <a:p>
            <a:pPr>
              <a:lnSpc>
                <a:spcPct val="80000"/>
              </a:lnSpc>
            </a:pPr>
            <a:r>
              <a:rPr lang="hu-HU" altLang="hu-HU" dirty="0" smtClean="0">
                <a:latin typeface="Garamond" panose="02020404030301010803" pitchFamily="18" charset="0"/>
              </a:rPr>
              <a:t>A károsító környezet</a:t>
            </a:r>
          </a:p>
          <a:p>
            <a:endParaRPr lang="hu-HU" altLang="hu-HU" dirty="0" smtClean="0"/>
          </a:p>
        </p:txBody>
      </p:sp>
      <p:sp>
        <p:nvSpPr>
          <p:cNvPr id="92164"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EF8F01E-7BC0-46D1-AD1E-A0A997A284CD}" type="slidenum">
              <a:rPr lang="hu-HU" altLang="hu-HU" smtClean="0"/>
              <a:pPr/>
              <a:t>46</a:t>
            </a:fld>
            <a:endParaRPr lang="hu-HU" altLang="hu-HU" smtClean="0"/>
          </a:p>
        </p:txBody>
      </p:sp>
    </p:spTree>
    <p:extLst>
      <p:ext uri="{BB962C8B-B14F-4D97-AF65-F5344CB8AC3E}">
        <p14:creationId xmlns:p14="http://schemas.microsoft.com/office/powerpoint/2010/main" val="17329142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b="1" dirty="0" smtClean="0">
                <a:latin typeface="Garamond" panose="02020404030301010803" pitchFamily="18" charset="0"/>
              </a:rPr>
              <a:t>További okok</a:t>
            </a:r>
          </a:p>
          <a:p>
            <a:r>
              <a:rPr lang="hu-HU" altLang="hu-HU" b="0" u="sng" dirty="0" smtClean="0">
                <a:latin typeface="Garamond" panose="02020404030301010803" pitchFamily="18" charset="0"/>
              </a:rPr>
              <a:t>Frusztráció.</a:t>
            </a:r>
            <a:r>
              <a:rPr lang="hu-HU" altLang="hu-HU" b="1" dirty="0" smtClean="0">
                <a:latin typeface="Garamond" panose="02020404030301010803" pitchFamily="18" charset="0"/>
              </a:rPr>
              <a:t> </a:t>
            </a:r>
            <a:r>
              <a:rPr lang="hu-HU" altLang="hu-HU" dirty="0" smtClean="0">
                <a:latin typeface="Garamond" panose="02020404030301010803" pitchFamily="18" charset="0"/>
              </a:rPr>
              <a:t>Akár kívülről, akár belülről alakul ki, érzelmi frusztrációval felelünk az olyan érzésekre, mint a düh, kétségbeesés, veszteség vagy agresszió.</a:t>
            </a:r>
          </a:p>
          <a:p>
            <a:r>
              <a:rPr lang="hu-HU" altLang="hu-HU" b="0" u="sng" dirty="0" smtClean="0">
                <a:latin typeface="Garamond" panose="02020404030301010803" pitchFamily="18" charset="0"/>
              </a:rPr>
              <a:t>Túlterheltség. </a:t>
            </a:r>
            <a:r>
              <a:rPr lang="hu-HU" altLang="hu-HU" dirty="0" smtClean="0">
                <a:latin typeface="Garamond" panose="02020404030301010803" pitchFamily="18" charset="0"/>
              </a:rPr>
              <a:t>Olyan állapot, amelyben a felénk irányuló elvárások meghaladják,  azon kapacitásunkat, hogy ezeknek az elvárásoknak eleget tegyünk. Okai: időzavar, túlzott felelősség, támogatás hiánya, saját magunk és környezetünk által támasztott túlzott elvárások..</a:t>
            </a:r>
          </a:p>
          <a:p>
            <a:r>
              <a:rPr lang="hu-HU" altLang="hu-HU" b="0" u="sng" dirty="0" smtClean="0">
                <a:latin typeface="Garamond" panose="02020404030301010803" pitchFamily="18" charset="0"/>
              </a:rPr>
              <a:t>Nélkülözési stressz: </a:t>
            </a:r>
            <a:r>
              <a:rPr lang="hu-HU" altLang="hu-HU" dirty="0" smtClean="0">
                <a:latin typeface="Garamond" panose="02020404030301010803" pitchFamily="18" charset="0"/>
              </a:rPr>
              <a:t>Ez az állapot, amely  a túl kevés stresszhez és ingerhez társul, unalomhoz, depresszióhoz vagy magányhoz vezet.</a:t>
            </a:r>
          </a:p>
          <a:p>
            <a:r>
              <a:rPr lang="hu-HU" altLang="hu-HU" b="0" u="sng" dirty="0" smtClean="0">
                <a:latin typeface="Garamond" panose="02020404030301010803" pitchFamily="18" charset="0"/>
              </a:rPr>
              <a:t>Táplálkozási hibák: </a:t>
            </a:r>
            <a:r>
              <a:rPr lang="hu-HU" altLang="hu-HU" dirty="0" smtClean="0">
                <a:latin typeface="Garamond" panose="02020404030301010803" pitchFamily="18" charset="0"/>
              </a:rPr>
              <a:t>kémiai anyagok: kávé, tea, kóla, csokoládé, kakaó (hűtő szindróma)</a:t>
            </a:r>
          </a:p>
          <a:p>
            <a:r>
              <a:rPr lang="hu-HU" altLang="hu-HU" u="sng" dirty="0" err="1" smtClean="0">
                <a:latin typeface="Garamond" panose="02020404030301010803" pitchFamily="18" charset="0"/>
              </a:rPr>
              <a:t>Hipoglikémia</a:t>
            </a:r>
            <a:r>
              <a:rPr lang="hu-HU" altLang="hu-HU" b="1" u="sng" dirty="0" smtClean="0">
                <a:latin typeface="Garamond" panose="02020404030301010803" pitchFamily="18" charset="0"/>
              </a:rPr>
              <a:t>: </a:t>
            </a:r>
            <a:r>
              <a:rPr lang="hu-HU" altLang="hu-HU" b="1" dirty="0" smtClean="0">
                <a:latin typeface="Garamond" panose="02020404030301010803" pitchFamily="18" charset="0"/>
              </a:rPr>
              <a:t>alacsony vércukorszint</a:t>
            </a:r>
            <a:r>
              <a:rPr lang="hu-HU" altLang="hu-HU" dirty="0" smtClean="0">
                <a:latin typeface="Garamond" panose="02020404030301010803" pitchFamily="18" charset="0"/>
              </a:rPr>
              <a:t>. Tünetei: aggódás, fejfájás, szédülés, remegés,  megnövekedett szívteljesítmény. Oka: rövid idő alatt elfogyasztott nagy mennyiségű cukor  vagy cukros étel okozza, vagy étkezés kihagyása.</a:t>
            </a:r>
          </a:p>
          <a:p>
            <a:r>
              <a:rPr lang="hu-HU" altLang="hu-HU" b="0" u="sng" dirty="0" smtClean="0">
                <a:latin typeface="Garamond" panose="02020404030301010803" pitchFamily="18" charset="0"/>
              </a:rPr>
              <a:t>Só: </a:t>
            </a:r>
            <a:r>
              <a:rPr lang="hu-HU" altLang="hu-HU" dirty="0" smtClean="0">
                <a:latin typeface="Garamond" panose="02020404030301010803" pitchFamily="18" charset="0"/>
              </a:rPr>
              <a:t>A nagymértékű vízvisszatartás magas vérnyomáshoz vezethet, így agyi katasztrófák, infarktus, magas vérnyomás lehet a következménye.</a:t>
            </a:r>
          </a:p>
          <a:p>
            <a:r>
              <a:rPr lang="hu-HU" altLang="hu-HU" b="0" u="sng" dirty="0" smtClean="0">
                <a:latin typeface="Garamond" panose="02020404030301010803" pitchFamily="18" charset="0"/>
              </a:rPr>
              <a:t>Túl sok és túl kevés ételbevitel.</a:t>
            </a:r>
          </a:p>
          <a:p>
            <a:endParaRPr lang="hu-HU" altLang="hu-HU" dirty="0" smtClean="0"/>
          </a:p>
        </p:txBody>
      </p:sp>
      <p:sp>
        <p:nvSpPr>
          <p:cNvPr id="9421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FD26D8-9A2B-41FB-A933-6A661F31A83E}" type="slidenum">
              <a:rPr lang="hu-HU" altLang="hu-HU" smtClean="0"/>
              <a:pPr/>
              <a:t>47</a:t>
            </a:fld>
            <a:endParaRPr lang="hu-HU" altLang="hu-HU" smtClean="0"/>
          </a:p>
        </p:txBody>
      </p:sp>
    </p:spTree>
    <p:extLst>
      <p:ext uri="{BB962C8B-B14F-4D97-AF65-F5344CB8AC3E}">
        <p14:creationId xmlns:p14="http://schemas.microsoft.com/office/powerpoint/2010/main" val="39521679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C31DEF08-0E1A-4FAF-96D0-C067D97EE26F}" type="slidenum">
              <a:rPr lang="hu-HU" smtClean="0"/>
              <a:t>48</a:t>
            </a:fld>
            <a:endParaRPr lang="hu-HU"/>
          </a:p>
        </p:txBody>
      </p:sp>
    </p:spTree>
    <p:extLst>
      <p:ext uri="{BB962C8B-B14F-4D97-AF65-F5344CB8AC3E}">
        <p14:creationId xmlns:p14="http://schemas.microsoft.com/office/powerpoint/2010/main" val="27147906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200" kern="1200" dirty="0" smtClean="0">
                <a:solidFill>
                  <a:schemeClr val="tx1"/>
                </a:solidFill>
                <a:effectLst/>
                <a:latin typeface="+mn-lt"/>
                <a:ea typeface="+mn-ea"/>
                <a:cs typeface="+mn-cs"/>
              </a:rPr>
              <a:t>Az előérzet és a képzelet is működhet </a:t>
            </a:r>
            <a:r>
              <a:rPr lang="hu-HU" sz="1200" kern="1200" dirty="0" err="1" smtClean="0">
                <a:solidFill>
                  <a:schemeClr val="tx1"/>
                </a:solidFill>
                <a:effectLst/>
                <a:latin typeface="+mn-lt"/>
                <a:ea typeface="+mn-ea"/>
                <a:cs typeface="+mn-cs"/>
              </a:rPr>
              <a:t>stresszorként</a:t>
            </a:r>
            <a:r>
              <a:rPr lang="hu-HU" sz="1200" kern="1200" dirty="0" smtClean="0">
                <a:solidFill>
                  <a:schemeClr val="tx1"/>
                </a:solidFill>
                <a:effectLst/>
                <a:latin typeface="+mn-lt"/>
                <a:ea typeface="+mn-ea"/>
                <a:cs typeface="+mn-cs"/>
              </a:rPr>
              <a:t> és válthat ki </a:t>
            </a:r>
            <a:r>
              <a:rPr lang="hu-HU" sz="1200" kern="1200" dirty="0" err="1" smtClean="0">
                <a:solidFill>
                  <a:schemeClr val="tx1"/>
                </a:solidFill>
                <a:effectLst/>
                <a:latin typeface="+mn-lt"/>
                <a:ea typeface="+mn-ea"/>
                <a:cs typeface="+mn-cs"/>
              </a:rPr>
              <a:t>stresszreakciót</a:t>
            </a:r>
            <a:r>
              <a:rPr lang="hu-HU" sz="1200" kern="1200" dirty="0" smtClean="0">
                <a:solidFill>
                  <a:schemeClr val="tx1"/>
                </a:solidFill>
                <a:effectLst/>
                <a:latin typeface="+mn-lt"/>
                <a:ea typeface="+mn-ea"/>
                <a:cs typeface="+mn-cs"/>
              </a:rPr>
              <a:t>.</a:t>
            </a:r>
          </a:p>
          <a:p>
            <a:endParaRPr lang="hu-HU" dirty="0"/>
          </a:p>
        </p:txBody>
      </p:sp>
      <p:sp>
        <p:nvSpPr>
          <p:cNvPr id="4" name="Dia számának helye 3"/>
          <p:cNvSpPr>
            <a:spLocks noGrp="1"/>
          </p:cNvSpPr>
          <p:nvPr>
            <p:ph type="sldNum" sz="quarter" idx="10"/>
          </p:nvPr>
        </p:nvSpPr>
        <p:spPr/>
        <p:txBody>
          <a:bodyPr/>
          <a:lstStyle/>
          <a:p>
            <a:fld id="{C31DEF08-0E1A-4FAF-96D0-C067D97EE26F}" type="slidenum">
              <a:rPr lang="hu-HU" smtClean="0"/>
              <a:t>49</a:t>
            </a:fld>
            <a:endParaRPr lang="hu-HU"/>
          </a:p>
        </p:txBody>
      </p:sp>
    </p:spTree>
    <p:extLst>
      <p:ext uri="{BB962C8B-B14F-4D97-AF65-F5344CB8AC3E}">
        <p14:creationId xmlns:p14="http://schemas.microsoft.com/office/powerpoint/2010/main" val="31648904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smtClean="0"/>
              <a:t>Konfliktus teszt!</a:t>
            </a:r>
          </a:p>
        </p:txBody>
      </p:sp>
      <p:sp>
        <p:nvSpPr>
          <p:cNvPr id="9830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FC0A1F8-1463-4968-BA5C-7183AEBA7669}" type="slidenum">
              <a:rPr lang="hu-HU" altLang="hu-HU" smtClean="0"/>
              <a:pPr/>
              <a:t>50</a:t>
            </a:fld>
            <a:endParaRPr lang="hu-HU" altLang="hu-HU" smtClean="0"/>
          </a:p>
        </p:txBody>
      </p:sp>
    </p:spTree>
    <p:extLst>
      <p:ext uri="{BB962C8B-B14F-4D97-AF65-F5344CB8AC3E}">
        <p14:creationId xmlns:p14="http://schemas.microsoft.com/office/powerpoint/2010/main" val="39186506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smtClean="0"/>
              <a:t>Versengő konfliktuskezelési mód az erőre épül, alkalmazója az erő segítségével kívánja pozícióját javítani. </a:t>
            </a:r>
          </a:p>
          <a:p>
            <a:r>
              <a:rPr lang="hu-HU" altLang="hu-HU" smtClean="0"/>
              <a:t>A cselekvés célja ilyen esetekben a saját érdekek érvényesítése, függetlenül attól, hogy mások milyen igényekkel élnek. </a:t>
            </a:r>
          </a:p>
          <a:p>
            <a:r>
              <a:rPr lang="hu-HU" altLang="hu-HU" smtClean="0"/>
              <a:t>Versengő szituációban „kiállunk az igazunkért”, „megvédjük helyes álláspontunkat”. </a:t>
            </a:r>
          </a:p>
          <a:p>
            <a:r>
              <a:rPr lang="hu-HU" altLang="hu-HU" b="1" smtClean="0"/>
              <a:t>Versengő magatartás hasznos, ha:</a:t>
            </a:r>
          </a:p>
          <a:p>
            <a:r>
              <a:rPr lang="hu-HU" altLang="hu-HU" smtClean="0"/>
              <a:t>Gyors cselekvésre, döntésre van szükség.</a:t>
            </a:r>
          </a:p>
          <a:p>
            <a:r>
              <a:rPr lang="hu-HU" altLang="hu-HU" smtClean="0"/>
              <a:t>A szükséges döntés népszerűtlen, nagy a várható ellenállás.</a:t>
            </a:r>
          </a:p>
          <a:p>
            <a:r>
              <a:rPr lang="hu-HU" altLang="hu-HU" smtClean="0"/>
              <a:t>Ha el kell indítani egy folyamatot</a:t>
            </a:r>
          </a:p>
          <a:p>
            <a:r>
              <a:rPr lang="hu-HU" altLang="hu-HU" b="1" smtClean="0"/>
              <a:t>Folytonos versengő magatartás veszélyei:</a:t>
            </a:r>
          </a:p>
          <a:p>
            <a:r>
              <a:rPr lang="hu-HU" altLang="hu-HU" smtClean="0"/>
              <a:t>Környezet „Fejbólintó Jánossá” válik. </a:t>
            </a:r>
          </a:p>
          <a:p>
            <a:r>
              <a:rPr lang="hu-HU" altLang="hu-HU" smtClean="0"/>
              <a:t>Nem is próbálják meg a döntéseket befolyásolni, ellentmondó információikat megtartják maguknak.</a:t>
            </a:r>
          </a:p>
          <a:p>
            <a:r>
              <a:rPr lang="hu-HU" altLang="hu-HU" smtClean="0"/>
              <a:t>Bizonytalanság, segítség kérés a gyengeség jelévé válik. </a:t>
            </a:r>
          </a:p>
          <a:p>
            <a:r>
              <a:rPr lang="hu-HU" altLang="hu-HU" smtClean="0"/>
              <a:t>Környezetben lévők inkább rosszul döntenek, mint kérdeznek.</a:t>
            </a:r>
          </a:p>
          <a:p>
            <a:r>
              <a:rPr lang="hu-HU" altLang="hu-HU" smtClean="0"/>
              <a:t>Megromolhatnak a kapcsolatok.</a:t>
            </a:r>
          </a:p>
          <a:p>
            <a:endParaRPr lang="hu-HU" altLang="hu-HU" smtClean="0"/>
          </a:p>
        </p:txBody>
      </p:sp>
      <p:sp>
        <p:nvSpPr>
          <p:cNvPr id="10035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0B068C8-9969-4AEF-A1FE-A75A57B37932}" type="slidenum">
              <a:rPr lang="hu-HU" altLang="hu-HU" smtClean="0"/>
              <a:pPr/>
              <a:t>51</a:t>
            </a:fld>
            <a:endParaRPr lang="hu-HU" altLang="hu-HU" smtClean="0"/>
          </a:p>
        </p:txBody>
      </p:sp>
    </p:spTree>
    <p:extLst>
      <p:ext uri="{BB962C8B-B14F-4D97-AF65-F5344CB8AC3E}">
        <p14:creationId xmlns:p14="http://schemas.microsoft.com/office/powerpoint/2010/main" val="26073070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smtClean="0"/>
              <a:t>Probléma megoldó együttműködő konfliktuskezelési mód során mindkét fél számára kielégítő megoldás keresése a cél. </a:t>
            </a:r>
          </a:p>
          <a:p>
            <a:r>
              <a:rPr lang="hu-HU" altLang="hu-HU" smtClean="0"/>
              <a:t>Gyakorlatban ez a konfliktus okainak feltárását, megértését, és ennek figyelembe vételével kreatív megoldását jelenti. </a:t>
            </a:r>
          </a:p>
          <a:p>
            <a:r>
              <a:rPr lang="hu-HU" altLang="hu-HU" b="1" smtClean="0"/>
              <a:t>Együttműködő magatartás hasznos, ha:</a:t>
            </a:r>
          </a:p>
          <a:p>
            <a:r>
              <a:rPr lang="hu-HU" altLang="hu-HU" smtClean="0"/>
              <a:t>A két szempontrendszer egyformán fontos, nem lehetséges kompromisszumokkal azokat gyengíteni.</a:t>
            </a:r>
          </a:p>
          <a:p>
            <a:r>
              <a:rPr lang="hu-HU" altLang="hu-HU" smtClean="0"/>
              <a:t>Alapvető a résztvevők elkötelezettsége a kialakított megoldás mellett.</a:t>
            </a:r>
          </a:p>
          <a:p>
            <a:r>
              <a:rPr lang="hu-HU" altLang="hu-HU" smtClean="0"/>
              <a:t>Konfliktus megoldást érzelmi motívumok hátráltatják, melyek a résztvevőket nagyban befolyásolják.</a:t>
            </a:r>
          </a:p>
          <a:p>
            <a:r>
              <a:rPr lang="hu-HU" altLang="hu-HU" b="1" smtClean="0"/>
              <a:t>Folytonos együttműködő magatartás veszélyei:</a:t>
            </a:r>
          </a:p>
          <a:p>
            <a:r>
              <a:rPr lang="hu-HU" altLang="hu-HU" smtClean="0"/>
              <a:t>Triviális kérdések megoldása is hatalmas idő és energia befektetést jelent, ez elveszi az erőforrásokat a valóban fontos problémáktól</a:t>
            </a:r>
          </a:p>
          <a:p>
            <a:endParaRPr lang="hu-HU" altLang="hu-HU" smtClean="0"/>
          </a:p>
        </p:txBody>
      </p:sp>
      <p:sp>
        <p:nvSpPr>
          <p:cNvPr id="102404"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2B597CD-B287-41B5-BEEC-CCE37B96DA9F}" type="slidenum">
              <a:rPr lang="hu-HU" altLang="hu-HU" smtClean="0"/>
              <a:pPr/>
              <a:t>52</a:t>
            </a:fld>
            <a:endParaRPr lang="hu-HU" altLang="hu-HU" smtClean="0"/>
          </a:p>
        </p:txBody>
      </p:sp>
    </p:spTree>
    <p:extLst>
      <p:ext uri="{BB962C8B-B14F-4D97-AF65-F5344CB8AC3E}">
        <p14:creationId xmlns:p14="http://schemas.microsoft.com/office/powerpoint/2010/main" val="22819228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A kompromisszum kereső konfliktuskezelési mód célja egy, a felek számára kölcsönösen elfogadható megoldás kialakítása. </a:t>
            </a:r>
          </a:p>
          <a:p>
            <a:r>
              <a:rPr lang="hu-HU" altLang="hu-HU" dirty="0" smtClean="0"/>
              <a:t>Ennek során mind kétfél lemond bizonyos igényeiről, a megoldás csak részben elégeti ki azokat. </a:t>
            </a:r>
          </a:p>
          <a:p>
            <a:r>
              <a:rPr lang="hu-HU" altLang="hu-HU" dirty="0" smtClean="0"/>
              <a:t>A kompromisszum kereső magatartás a másik négy konfliktuskezelési mód átlójában helyezkedik el. </a:t>
            </a:r>
          </a:p>
          <a:p>
            <a:r>
              <a:rPr lang="hu-HU" altLang="hu-HU" dirty="0" smtClean="0"/>
              <a:t>A kompromisszum kereső ember a probléma megoldás során többet ad fel érdekeiből, mint a versengő, és kevesebbet, mint az alkalmazkodó. </a:t>
            </a:r>
          </a:p>
          <a:p>
            <a:r>
              <a:rPr lang="hu-HU" altLang="hu-HU" dirty="0" smtClean="0"/>
              <a:t>Ehhez hasonlóan nyíltabban kifejezi érdekeit, mint az elkerülő, de jobban titkolja azokat, mint az együttműködő.</a:t>
            </a:r>
          </a:p>
          <a:p>
            <a:r>
              <a:rPr lang="hu-HU" altLang="hu-HU" b="1" dirty="0" smtClean="0"/>
              <a:t>Kompromisszumkereső magatartás hasznos, ha:</a:t>
            </a:r>
          </a:p>
          <a:p>
            <a:r>
              <a:rPr lang="hu-HU" altLang="hu-HU" dirty="0" smtClean="0"/>
              <a:t>Ha a célok kiemelkedő fontosságúak, de nincs lehetőség más megoldási módok választására. (Pl.: kevés a rendelkezésre álló idő, probléma túl komplex, felek érdekei egymás rovására valósíthatóak meg.)</a:t>
            </a:r>
          </a:p>
          <a:p>
            <a:r>
              <a:rPr lang="hu-HU" altLang="hu-HU" dirty="0" smtClean="0"/>
              <a:t>A szembenálló felek egyenlő erősek és érzelmileg elkötelezettek saját érdekeik mellett.</a:t>
            </a:r>
          </a:p>
          <a:p>
            <a:r>
              <a:rPr lang="hu-HU" altLang="hu-HU" b="1" dirty="0" smtClean="0"/>
              <a:t>Folytonos kompromisszumkereső  magatartás veszélyei:</a:t>
            </a:r>
          </a:p>
          <a:p>
            <a:r>
              <a:rPr lang="hu-HU" altLang="hu-HU" dirty="0" smtClean="0"/>
              <a:t>A folyamatos kompromisszumokban elveszik a egyén, szervezet hosszú távú célja. </a:t>
            </a:r>
          </a:p>
          <a:p>
            <a:r>
              <a:rPr lang="hu-HU" altLang="hu-HU" dirty="0" smtClean="0"/>
              <a:t>A kompromisszumok mindig az adott pillanatnak szólnak, alapelveket, értékeket nem lehet érvényesíteni bennük.</a:t>
            </a:r>
          </a:p>
          <a:p>
            <a:r>
              <a:rPr lang="hu-HU" altLang="hu-HU" dirty="0" smtClean="0"/>
              <a:t>Minden üzleti tárgyalás, kompromisszum tárgyává válik. Ez aláássa a bizalmat, és egymásra való odafigyelést)</a:t>
            </a:r>
          </a:p>
          <a:p>
            <a:r>
              <a:rPr lang="hu-HU" altLang="hu-HU" dirty="0" smtClean="0"/>
              <a:t>Senki sem teljesen elégedett.</a:t>
            </a:r>
          </a:p>
          <a:p>
            <a:endParaRPr lang="hu-HU" altLang="hu-HU" dirty="0" smtClean="0"/>
          </a:p>
        </p:txBody>
      </p:sp>
      <p:sp>
        <p:nvSpPr>
          <p:cNvPr id="104452"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7912F3D-A360-44C6-BB14-66E7F464B9C9}" type="slidenum">
              <a:rPr lang="hu-HU" altLang="hu-HU" smtClean="0"/>
              <a:pPr/>
              <a:t>53</a:t>
            </a:fld>
            <a:endParaRPr lang="hu-HU" altLang="hu-HU" smtClean="0"/>
          </a:p>
        </p:txBody>
      </p:sp>
    </p:spTree>
    <p:extLst>
      <p:ext uri="{BB962C8B-B14F-4D97-AF65-F5344CB8AC3E}">
        <p14:creationId xmlns:p14="http://schemas.microsoft.com/office/powerpoint/2010/main" val="12404279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dirty="0" smtClean="0"/>
              <a:t>Elkerülő „konfliktuskezelés” során sem a saját, sem mások érdekei nem kerülnek terítékre. A cselekvés célja a konfliktus elkerülése. </a:t>
            </a:r>
          </a:p>
          <a:p>
            <a:r>
              <a:rPr lang="hu-HU" altLang="hu-HU" dirty="0" smtClean="0"/>
              <a:t>Ez számos formában történhet, többek között döntések elhalasztásában, konfliktusos szituációból való diplomatikus kihátrálásban, </a:t>
            </a:r>
          </a:p>
          <a:p>
            <a:r>
              <a:rPr lang="hu-HU" altLang="hu-HU" dirty="0" smtClean="0"/>
              <a:t>vagy akár az ilyen jellegű helyzetek kerülésében. </a:t>
            </a:r>
          </a:p>
          <a:p>
            <a:r>
              <a:rPr lang="hu-HU" altLang="hu-HU" b="1" dirty="0" smtClean="0"/>
              <a:t>Elkerülő magatartás hasznos, ha:</a:t>
            </a:r>
          </a:p>
          <a:p>
            <a:r>
              <a:rPr lang="hu-HU" altLang="hu-HU" dirty="0" smtClean="0"/>
              <a:t>Az adott konfliktus megoldásához nem adottak a lehetőségek. </a:t>
            </a:r>
          </a:p>
          <a:p>
            <a:r>
              <a:rPr lang="hu-HU" altLang="hu-HU" dirty="0" smtClean="0"/>
              <a:t>(Pl.: a résztvevők érzelmileg túlfűtöttek, nem áll rendelkezésre elegendő információ, stb.)</a:t>
            </a:r>
          </a:p>
          <a:p>
            <a:r>
              <a:rPr lang="hu-HU" altLang="hu-HU" dirty="0" smtClean="0"/>
              <a:t>Konfliktusból adódó károk meghaladják annak előnyeit.</a:t>
            </a:r>
          </a:p>
          <a:p>
            <a:r>
              <a:rPr lang="hu-HU" altLang="hu-HU" b="1" dirty="0" smtClean="0"/>
              <a:t>Folytonos elkerülő magatartás veszélyei:</a:t>
            </a:r>
          </a:p>
          <a:p>
            <a:r>
              <a:rPr lang="hu-HU" altLang="hu-HU" dirty="0" smtClean="0"/>
              <a:t>Megnő a probléma.</a:t>
            </a:r>
          </a:p>
          <a:p>
            <a:r>
              <a:rPr lang="hu-HU" altLang="hu-HU" dirty="0" smtClean="0"/>
              <a:t>Elódázzuk a döntést.</a:t>
            </a:r>
          </a:p>
          <a:p>
            <a:r>
              <a:rPr lang="hu-HU" altLang="hu-HU" dirty="0" smtClean="0"/>
              <a:t>A környezet véleményt alakít ki, sérül az önbecsülés.</a:t>
            </a:r>
          </a:p>
          <a:p>
            <a:endParaRPr lang="hu-HU" altLang="hu-HU" dirty="0" smtClean="0"/>
          </a:p>
        </p:txBody>
      </p:sp>
      <p:sp>
        <p:nvSpPr>
          <p:cNvPr id="106500"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34F096-C7F5-4A7E-92C7-339CA33280AA}" type="slidenum">
              <a:rPr lang="hu-HU" altLang="hu-HU" smtClean="0"/>
              <a:pPr/>
              <a:t>54</a:t>
            </a:fld>
            <a:endParaRPr lang="hu-HU" altLang="hu-HU" smtClean="0"/>
          </a:p>
        </p:txBody>
      </p:sp>
    </p:spTree>
    <p:extLst>
      <p:ext uri="{BB962C8B-B14F-4D97-AF65-F5344CB8AC3E}">
        <p14:creationId xmlns:p14="http://schemas.microsoft.com/office/powerpoint/2010/main" val="17629581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hu-HU" altLang="hu-HU" smtClean="0"/>
              <a:t>Alkalmazkodó konfliktuskezelés a saját igények háttérbe szorításán, másik érdekeinek feltétel nélküli elfogadásán alapszik. </a:t>
            </a:r>
          </a:p>
          <a:p>
            <a:r>
              <a:rPr lang="hu-HU" altLang="hu-HU" dirty="0" smtClean="0"/>
              <a:t>Egyaránt öltheti nagylelkűség vagy önfeláldozás formáját, megjelenhet mások véleményének átvételében, utasításaik, </a:t>
            </a:r>
          </a:p>
          <a:p>
            <a:r>
              <a:rPr lang="hu-HU" altLang="hu-HU" dirty="0" smtClean="0"/>
              <a:t>kéréseik kritika nélküli elfogadásában.</a:t>
            </a:r>
          </a:p>
          <a:p>
            <a:r>
              <a:rPr lang="hu-HU" altLang="hu-HU" b="1" dirty="0" smtClean="0"/>
              <a:t>Alkalmazkodó magatartás hasznos, ha:</a:t>
            </a:r>
          </a:p>
          <a:p>
            <a:r>
              <a:rPr lang="hu-HU" altLang="hu-HU" dirty="0" smtClean="0"/>
              <a:t>A konfliktusban nem a saját igények kielégítése az elsődleges.</a:t>
            </a:r>
          </a:p>
          <a:p>
            <a:r>
              <a:rPr lang="hu-HU" altLang="hu-HU" dirty="0" smtClean="0"/>
              <a:t>A kérdés a partnernek sokkal fontosabb.</a:t>
            </a:r>
          </a:p>
          <a:p>
            <a:r>
              <a:rPr lang="hu-HU" altLang="hu-HU" dirty="0" smtClean="0"/>
              <a:t>A személyes kapcsolat az elsődleges.</a:t>
            </a:r>
          </a:p>
          <a:p>
            <a:r>
              <a:rPr lang="hu-HU" altLang="hu-HU" dirty="0" smtClean="0"/>
              <a:t>A további versengés súlyos károkkal járna.</a:t>
            </a:r>
          </a:p>
          <a:p>
            <a:r>
              <a:rPr lang="hu-HU" altLang="hu-HU" dirty="0" smtClean="0"/>
              <a:t>Nem akarunk mi fáradni a döntéssel.</a:t>
            </a:r>
          </a:p>
          <a:p>
            <a:r>
              <a:rPr lang="hu-HU" altLang="hu-HU" b="1" dirty="0" smtClean="0"/>
              <a:t>Folytonos alkalmazkodó magatartás veszélyei:</a:t>
            </a:r>
          </a:p>
          <a:p>
            <a:r>
              <a:rPr lang="hu-HU" altLang="hu-HU" dirty="0" smtClean="0"/>
              <a:t>Ötletek, javaslatok sem kapják meg az őket megillető figyelmet. </a:t>
            </a:r>
          </a:p>
          <a:p>
            <a:r>
              <a:rPr lang="hu-HU" altLang="hu-HU" dirty="0" smtClean="0"/>
              <a:t>Az emberek nem várnak kezdeményezést az alkalmazkodó stratégiát folytatótól</a:t>
            </a:r>
          </a:p>
          <a:p>
            <a:r>
              <a:rPr lang="hu-HU" altLang="hu-HU" dirty="0" smtClean="0"/>
              <a:t>Lehetetlenné válik a szabályok, folyamatok érvényesítése. </a:t>
            </a:r>
          </a:p>
          <a:p>
            <a:r>
              <a:rPr lang="hu-HU" altLang="hu-HU" dirty="0" smtClean="0"/>
              <a:t>Sérül az önbecsülés és az önbizalom.</a:t>
            </a:r>
          </a:p>
          <a:p>
            <a:endParaRPr lang="hu-HU" altLang="hu-HU" dirty="0" smtClean="0"/>
          </a:p>
        </p:txBody>
      </p:sp>
      <p:sp>
        <p:nvSpPr>
          <p:cNvPr id="108548"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1CC4FA-27AE-4371-9568-E95C5DD899C0}" type="slidenum">
              <a:rPr lang="hu-HU" altLang="hu-HU" smtClean="0"/>
              <a:pPr/>
              <a:t>55</a:t>
            </a:fld>
            <a:endParaRPr lang="hu-HU" altLang="hu-HU" smtClean="0"/>
          </a:p>
        </p:txBody>
      </p:sp>
    </p:spTree>
    <p:extLst>
      <p:ext uri="{BB962C8B-B14F-4D97-AF65-F5344CB8AC3E}">
        <p14:creationId xmlns:p14="http://schemas.microsoft.com/office/powerpoint/2010/main" val="37458378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Diakép hely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Jegyzetek hely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hu-HU" altLang="hu-HU" dirty="0" smtClean="0"/>
          </a:p>
        </p:txBody>
      </p:sp>
      <p:sp>
        <p:nvSpPr>
          <p:cNvPr id="110596" name="Dia számának hely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8BD8BAC-3B62-4892-825B-5FB44888681F}" type="slidenum">
              <a:rPr lang="hu-HU" altLang="hu-HU" smtClean="0"/>
              <a:pPr/>
              <a:t>56</a:t>
            </a:fld>
            <a:endParaRPr lang="hu-HU" altLang="hu-HU" smtClean="0"/>
          </a:p>
        </p:txBody>
      </p:sp>
    </p:spTree>
    <p:extLst>
      <p:ext uri="{BB962C8B-B14F-4D97-AF65-F5344CB8AC3E}">
        <p14:creationId xmlns:p14="http://schemas.microsoft.com/office/powerpoint/2010/main" val="3508544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79D3DB48-49BF-40FB-B140-9123AB689807}" type="datetimeFigureOut">
              <a:rPr lang="hu-HU" smtClean="0"/>
              <a:t>2020.05.15.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3989757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79D3DB48-49BF-40FB-B140-9123AB689807}" type="datetimeFigureOut">
              <a:rPr lang="hu-HU" smtClean="0"/>
              <a:t>2020.05.15.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207807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79D3DB48-49BF-40FB-B140-9123AB689807}" type="datetimeFigureOut">
              <a:rPr lang="hu-HU" smtClean="0"/>
              <a:t>2020.05.15.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359973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79D3DB48-49BF-40FB-B140-9123AB689807}" type="datetimeFigureOut">
              <a:rPr lang="hu-HU" smtClean="0"/>
              <a:t>2020.05.15.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250303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79D3DB48-49BF-40FB-B140-9123AB689807}" type="datetimeFigureOut">
              <a:rPr lang="hu-HU" smtClean="0"/>
              <a:t>2020.05.15.</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3296516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79D3DB48-49BF-40FB-B140-9123AB689807}" type="datetimeFigureOut">
              <a:rPr lang="hu-HU" smtClean="0"/>
              <a:t>2020.05.15.</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2701085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79D3DB48-49BF-40FB-B140-9123AB689807}" type="datetimeFigureOut">
              <a:rPr lang="hu-HU" smtClean="0"/>
              <a:t>2020.05.15.</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4084817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79D3DB48-49BF-40FB-B140-9123AB689807}" type="datetimeFigureOut">
              <a:rPr lang="hu-HU" smtClean="0"/>
              <a:t>2020.05.15.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2328935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79D3DB48-49BF-40FB-B140-9123AB689807}" type="datetimeFigureOut">
              <a:rPr lang="hu-HU" smtClean="0"/>
              <a:t>2020.05.15.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3839112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79D3DB48-49BF-40FB-B140-9123AB689807}" type="datetimeFigureOut">
              <a:rPr lang="hu-HU" smtClean="0"/>
              <a:t>2020.05.15.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2203803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79D3DB48-49BF-40FB-B140-9123AB689807}" type="datetimeFigureOut">
              <a:rPr lang="hu-HU" smtClean="0"/>
              <a:t>2020.05.15.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3FCEA93-8B83-4EF2-B395-E4C36740F4DF}" type="slidenum">
              <a:rPr lang="hu-HU" smtClean="0"/>
              <a:t>‹#›</a:t>
            </a:fld>
            <a:endParaRPr lang="hu-HU"/>
          </a:p>
        </p:txBody>
      </p:sp>
    </p:spTree>
    <p:extLst>
      <p:ext uri="{BB962C8B-B14F-4D97-AF65-F5344CB8AC3E}">
        <p14:creationId xmlns:p14="http://schemas.microsoft.com/office/powerpoint/2010/main" val="1137018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alpha val="60000"/>
              </a:schemeClr>
            </a:gs>
            <a:gs pos="100000">
              <a:schemeClr val="accent6">
                <a:lumMod val="100000"/>
              </a:schemeClr>
            </a:gs>
          </a:gsLst>
          <a:lin ang="5400000" scaled="0"/>
          <a:tileRect/>
        </a:grad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D3DB48-49BF-40FB-B140-9123AB689807}" type="datetimeFigureOut">
              <a:rPr lang="hu-HU" smtClean="0"/>
              <a:t>2020.05.15.</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CEA93-8B83-4EF2-B395-E4C36740F4DF}" type="slidenum">
              <a:rPr lang="hu-HU" smtClean="0"/>
              <a:t>‹#›</a:t>
            </a:fld>
            <a:endParaRPr lang="hu-HU"/>
          </a:p>
        </p:txBody>
      </p:sp>
    </p:spTree>
    <p:extLst>
      <p:ext uri="{BB962C8B-B14F-4D97-AF65-F5344CB8AC3E}">
        <p14:creationId xmlns:p14="http://schemas.microsoft.com/office/powerpoint/2010/main" val="842347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Kérlek másold le………. és írd alá!</a:t>
            </a:r>
            <a:endParaRPr lang="hu-HU" dirty="0"/>
          </a:p>
        </p:txBody>
      </p:sp>
      <p:sp>
        <p:nvSpPr>
          <p:cNvPr id="10243" name="Tartalom helye 2"/>
          <p:cNvSpPr>
            <a:spLocks noGrp="1"/>
          </p:cNvSpPr>
          <p:nvPr>
            <p:ph idx="1"/>
          </p:nvPr>
        </p:nvSpPr>
        <p:spPr>
          <a:xfrm>
            <a:off x="838200" y="1549524"/>
            <a:ext cx="10515600" cy="5308476"/>
          </a:xfrm>
        </p:spPr>
        <p:txBody>
          <a:bodyPr>
            <a:normAutofit fontScale="92500" lnSpcReduction="10000"/>
          </a:bodyPr>
          <a:lstStyle/>
          <a:p>
            <a:pPr marL="0" indent="0">
              <a:buNone/>
            </a:pPr>
            <a:r>
              <a:rPr lang="hu-HU" altLang="hu-HU" dirty="0" smtClean="0"/>
              <a:t>A képzésen elhangozott személyes problémákat, bizalmasan fogom kezelni és csak a tanfolyam résztvevőivel beszélem meg. </a:t>
            </a:r>
          </a:p>
          <a:p>
            <a:pPr marL="0" indent="0">
              <a:buNone/>
            </a:pPr>
            <a:r>
              <a:rPr lang="hu-HU" altLang="hu-HU" dirty="0" smtClean="0"/>
              <a:t>Legbensőbb énünk elválaszthatatlan a testünktől és a lelkünktől. </a:t>
            </a:r>
          </a:p>
          <a:p>
            <a:pPr marL="0" indent="0">
              <a:buNone/>
            </a:pPr>
            <a:r>
              <a:rPr lang="hu-HU" altLang="hu-HU" dirty="0" smtClean="0"/>
              <a:t>Aki a testünket érinti, minket érint és aki értőn figyel ránk az a lelkünknek segít.</a:t>
            </a:r>
          </a:p>
          <a:p>
            <a:pPr marL="0" indent="0">
              <a:buNone/>
            </a:pPr>
            <a:r>
              <a:rPr lang="hu-HU" altLang="hu-HU" dirty="0" smtClean="0"/>
              <a:t>A legtöbb, amit együtt egy válságos helyzetben lévő társunkért tehetünk, hogy meghallgatjuk és szeretettel figyelünk rá.</a:t>
            </a:r>
          </a:p>
          <a:p>
            <a:pPr marL="0" indent="0">
              <a:buNone/>
            </a:pPr>
            <a:endParaRPr lang="hu-HU" altLang="hu-HU" dirty="0" smtClean="0"/>
          </a:p>
          <a:p>
            <a:pPr marL="0" indent="0">
              <a:buNone/>
            </a:pPr>
            <a:r>
              <a:rPr lang="hu-HU" altLang="hu-HU" dirty="0" smtClean="0"/>
              <a:t>"Amit hallok - elfelejtem,</a:t>
            </a:r>
          </a:p>
          <a:p>
            <a:pPr marL="0" indent="0">
              <a:buNone/>
            </a:pPr>
            <a:r>
              <a:rPr lang="hu-HU" altLang="hu-HU" dirty="0" smtClean="0"/>
              <a:t> amit látok - megismerem,      </a:t>
            </a:r>
          </a:p>
          <a:p>
            <a:pPr marL="0" indent="0">
              <a:buNone/>
            </a:pPr>
            <a:r>
              <a:rPr lang="hu-HU" altLang="hu-HU" dirty="0" smtClean="0"/>
              <a:t>amit csinálok - megtanulom.„</a:t>
            </a:r>
          </a:p>
          <a:p>
            <a:pPr marL="0" indent="0">
              <a:buNone/>
            </a:pPr>
            <a:r>
              <a:rPr lang="hu-HU" altLang="hu-HU" i="1" dirty="0" smtClean="0"/>
              <a:t>                                                                                                             Aláírás</a:t>
            </a:r>
          </a:p>
          <a:p>
            <a:endParaRPr lang="hu-HU" altLang="hu-HU" i="1" dirty="0" smtClean="0"/>
          </a:p>
        </p:txBody>
      </p:sp>
      <p:pic>
        <p:nvPicPr>
          <p:cNvPr id="1024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Kép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41674" y="4261449"/>
            <a:ext cx="2865759" cy="232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824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96963" y="287338"/>
            <a:ext cx="10058400" cy="1449387"/>
          </a:xfrm>
        </p:spPr>
        <p:txBody>
          <a:bodyPr/>
          <a:lstStyle/>
          <a:p>
            <a:pPr>
              <a:defRPr/>
            </a:pPr>
            <a:r>
              <a:rPr lang="hu-HU" dirty="0" smtClean="0"/>
              <a:t>Introvertált                   Extrovertált</a:t>
            </a:r>
            <a:endParaRPr lang="hu-HU" dirty="0"/>
          </a:p>
        </p:txBody>
      </p:sp>
      <p:sp>
        <p:nvSpPr>
          <p:cNvPr id="3" name="Tartalom helye 2"/>
          <p:cNvSpPr>
            <a:spLocks noGrp="1"/>
          </p:cNvSpPr>
          <p:nvPr>
            <p:ph sz="half" idx="1"/>
          </p:nvPr>
        </p:nvSpPr>
        <p:spPr>
          <a:xfrm>
            <a:off x="1096963" y="1846263"/>
            <a:ext cx="4567237" cy="4606925"/>
          </a:xfrm>
        </p:spPr>
        <p:txBody>
          <a:bodyPr>
            <a:normAutofit fontScale="85000" lnSpcReduction="20000"/>
          </a:bodyPr>
          <a:lstStyle/>
          <a:p>
            <a:pPr marL="457200" indent="-457200">
              <a:buFont typeface="+mj-lt"/>
              <a:buAutoNum type="arabicPeriod"/>
              <a:defRPr/>
            </a:pPr>
            <a:r>
              <a:rPr lang="hu-HU" dirty="0" smtClean="0"/>
              <a:t>Balra dőlt vagy álló írás</a:t>
            </a:r>
          </a:p>
          <a:p>
            <a:pPr marL="457200" indent="-457200">
              <a:buFont typeface="+mj-lt"/>
              <a:buAutoNum type="arabicPeriod"/>
              <a:defRPr/>
            </a:pPr>
            <a:r>
              <a:rPr lang="hu-HU" dirty="0" smtClean="0"/>
              <a:t>Inkább szűk ,többnyire kis írás</a:t>
            </a:r>
          </a:p>
          <a:p>
            <a:pPr marL="457200" indent="-457200">
              <a:buFont typeface="+mj-lt"/>
              <a:buAutoNum type="arabicPeriod"/>
              <a:defRPr/>
            </a:pPr>
            <a:r>
              <a:rPr lang="hu-HU" dirty="0"/>
              <a:t>K</a:t>
            </a:r>
            <a:r>
              <a:rPr lang="hu-HU" dirty="0" smtClean="0"/>
              <a:t>ötetlen</a:t>
            </a:r>
          </a:p>
          <a:p>
            <a:pPr marL="457200" indent="-457200">
              <a:buFont typeface="+mj-lt"/>
              <a:buAutoNum type="arabicPeriod"/>
              <a:defRPr/>
            </a:pPr>
            <a:r>
              <a:rPr lang="hu-HU" dirty="0"/>
              <a:t>F</a:t>
            </a:r>
            <a:r>
              <a:rPr lang="hu-HU" dirty="0" smtClean="0"/>
              <a:t>ormahangsúly</a:t>
            </a:r>
          </a:p>
          <a:p>
            <a:pPr marL="457200" indent="-457200">
              <a:buFont typeface="+mj-lt"/>
              <a:buAutoNum type="arabicPeriod"/>
              <a:defRPr/>
            </a:pPr>
            <a:r>
              <a:rPr lang="hu-HU" dirty="0"/>
              <a:t>H</a:t>
            </a:r>
            <a:r>
              <a:rPr lang="hu-HU" dirty="0" smtClean="0"/>
              <a:t>ajlítások</a:t>
            </a:r>
          </a:p>
          <a:p>
            <a:pPr marL="457200" indent="-457200">
              <a:buFont typeface="+mj-lt"/>
              <a:buAutoNum type="arabicPeriod"/>
              <a:defRPr/>
            </a:pPr>
            <a:r>
              <a:rPr lang="hu-HU" dirty="0" smtClean="0"/>
              <a:t>Bal </a:t>
            </a:r>
            <a:r>
              <a:rPr lang="hu-HU" dirty="0"/>
              <a:t>i</a:t>
            </a:r>
            <a:r>
              <a:rPr lang="hu-HU" dirty="0" smtClean="0"/>
              <a:t>rányú bekerekítések</a:t>
            </a:r>
          </a:p>
          <a:p>
            <a:pPr marL="457200" indent="-457200">
              <a:buFont typeface="+mj-lt"/>
              <a:buAutoNum type="arabicPeriod"/>
              <a:defRPr/>
            </a:pPr>
            <a:r>
              <a:rPr lang="hu-HU" dirty="0" smtClean="0"/>
              <a:t>Éles vonal</a:t>
            </a:r>
          </a:p>
          <a:p>
            <a:pPr marL="457200" indent="-457200">
              <a:buFont typeface="+mj-lt"/>
              <a:buAutoNum type="arabicPeriod"/>
              <a:defRPr/>
            </a:pPr>
            <a:r>
              <a:rPr lang="hu-HU" dirty="0" smtClean="0"/>
              <a:t>Letört szóvégek, záró árkádok</a:t>
            </a:r>
          </a:p>
          <a:p>
            <a:pPr marL="457200" indent="-457200">
              <a:buFont typeface="+mj-lt"/>
              <a:buAutoNum type="arabicPeriod"/>
              <a:defRPr/>
            </a:pPr>
            <a:r>
              <a:rPr lang="hu-HU" dirty="0" smtClean="0"/>
              <a:t>Kerekded formák</a:t>
            </a:r>
          </a:p>
          <a:p>
            <a:pPr marL="457200" indent="-457200">
              <a:buFont typeface="+mj-lt"/>
              <a:buAutoNum type="arabicPeriod"/>
              <a:defRPr/>
            </a:pPr>
            <a:r>
              <a:rPr lang="hu-HU" dirty="0" smtClean="0"/>
              <a:t>Magas középzóna</a:t>
            </a:r>
          </a:p>
          <a:p>
            <a:pPr>
              <a:defRPr/>
            </a:pPr>
            <a:endParaRPr lang="hu-HU" dirty="0"/>
          </a:p>
        </p:txBody>
      </p:sp>
      <p:sp>
        <p:nvSpPr>
          <p:cNvPr id="12292" name="Tartalom helye 3"/>
          <p:cNvSpPr>
            <a:spLocks noGrp="1"/>
          </p:cNvSpPr>
          <p:nvPr>
            <p:ph sz="half" idx="2"/>
          </p:nvPr>
        </p:nvSpPr>
        <p:spPr>
          <a:xfrm>
            <a:off x="6218238" y="1846263"/>
            <a:ext cx="4702175" cy="4391025"/>
          </a:xfrm>
        </p:spPr>
        <p:txBody>
          <a:bodyPr>
            <a:normAutofit fontScale="85000" lnSpcReduction="20000"/>
          </a:bodyPr>
          <a:lstStyle/>
          <a:p>
            <a:pPr marL="457200" indent="-457200">
              <a:buFont typeface="Calibri Light" panose="020F0302020204030204" pitchFamily="34" charset="0"/>
              <a:buAutoNum type="arabicPeriod"/>
            </a:pPr>
            <a:r>
              <a:rPr lang="hu-HU" altLang="hu-HU" smtClean="0"/>
              <a:t>Jobbra dőlés</a:t>
            </a:r>
          </a:p>
          <a:p>
            <a:pPr marL="457200" indent="-457200">
              <a:buFont typeface="Calibri Light" panose="020F0302020204030204" pitchFamily="34" charset="0"/>
              <a:buAutoNum type="arabicPeriod"/>
            </a:pPr>
            <a:r>
              <a:rPr lang="hu-HU" altLang="hu-HU" smtClean="0"/>
              <a:t>Széles írás, inkább nagy írás</a:t>
            </a:r>
          </a:p>
          <a:p>
            <a:pPr marL="457200" indent="-457200">
              <a:buFont typeface="Calibri Light" panose="020F0302020204030204" pitchFamily="34" charset="0"/>
              <a:buAutoNum type="arabicPeriod"/>
            </a:pPr>
            <a:r>
              <a:rPr lang="hu-HU" altLang="hu-HU" smtClean="0"/>
              <a:t>Kötött</a:t>
            </a:r>
          </a:p>
          <a:p>
            <a:pPr marL="457200" indent="-457200">
              <a:buFont typeface="Calibri Light" panose="020F0302020204030204" pitchFamily="34" charset="0"/>
              <a:buAutoNum type="arabicPeriod"/>
            </a:pPr>
            <a:r>
              <a:rPr lang="hu-HU" altLang="hu-HU" smtClean="0"/>
              <a:t>Emelkedő sorirány, </a:t>
            </a:r>
          </a:p>
          <a:p>
            <a:pPr marL="457200" indent="-457200">
              <a:buFont typeface="Calibri Light" panose="020F0302020204030204" pitchFamily="34" charset="0"/>
              <a:buAutoNum type="arabicPeriod"/>
            </a:pPr>
            <a:r>
              <a:rPr lang="hu-HU" altLang="hu-HU" smtClean="0"/>
              <a:t>Véghangsúly</a:t>
            </a:r>
          </a:p>
          <a:p>
            <a:pPr marL="457200" indent="-457200">
              <a:buFont typeface="Calibri Light" panose="020F0302020204030204" pitchFamily="34" charset="0"/>
              <a:buAutoNum type="arabicPeriod"/>
            </a:pPr>
            <a:r>
              <a:rPr lang="hu-HU" altLang="hu-HU" smtClean="0"/>
              <a:t>Jobbtendencia</a:t>
            </a:r>
          </a:p>
          <a:p>
            <a:pPr marL="457200" indent="-457200">
              <a:buFont typeface="Calibri Light" panose="020F0302020204030204" pitchFamily="34" charset="0"/>
              <a:buAutoNum type="arabicPeriod"/>
            </a:pPr>
            <a:r>
              <a:rPr lang="hu-HU" altLang="hu-HU" smtClean="0"/>
              <a:t>Mázolt vonal</a:t>
            </a:r>
          </a:p>
          <a:p>
            <a:pPr marL="457200" indent="-457200">
              <a:buFont typeface="Calibri Light" panose="020F0302020204030204" pitchFamily="34" charset="0"/>
              <a:buAutoNum type="arabicPeriod"/>
            </a:pPr>
            <a:r>
              <a:rPr lang="hu-HU" altLang="hu-HU" smtClean="0"/>
              <a:t>Gazdagítások, mesterkélt formák</a:t>
            </a:r>
          </a:p>
          <a:p>
            <a:pPr marL="457200" indent="-457200">
              <a:buFont typeface="Calibri Light" panose="020F0302020204030204" pitchFamily="34" charset="0"/>
              <a:buAutoNum type="arabicPeriod"/>
            </a:pPr>
            <a:r>
              <a:rPr lang="hu-HU" altLang="hu-HU" smtClean="0"/>
              <a:t>Háromszög alakzat, szöges alsóárkád</a:t>
            </a:r>
          </a:p>
          <a:p>
            <a:pPr marL="457200" indent="-457200">
              <a:buFont typeface="Calibri Light" panose="020F0302020204030204" pitchFamily="34" charset="0"/>
              <a:buAutoNum type="arabicPeriod"/>
            </a:pPr>
            <a:r>
              <a:rPr lang="hu-HU" altLang="hu-HU" smtClean="0"/>
              <a:t>Kezdőbetű hangsúlyos</a:t>
            </a:r>
          </a:p>
        </p:txBody>
      </p:sp>
      <p:pic>
        <p:nvPicPr>
          <p:cNvPr id="12293"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9365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96963" y="287338"/>
            <a:ext cx="10058400" cy="1449387"/>
          </a:xfrm>
        </p:spPr>
        <p:txBody>
          <a:bodyPr/>
          <a:lstStyle/>
          <a:p>
            <a:pPr>
              <a:defRPr/>
            </a:pPr>
            <a:r>
              <a:rPr lang="hu-HU" dirty="0" smtClean="0"/>
              <a:t>Feszült                          Laza</a:t>
            </a:r>
            <a:endParaRPr lang="hu-HU" dirty="0"/>
          </a:p>
        </p:txBody>
      </p:sp>
      <p:sp>
        <p:nvSpPr>
          <p:cNvPr id="14339" name="Tartalom helye 2"/>
          <p:cNvSpPr>
            <a:spLocks noGrp="1"/>
          </p:cNvSpPr>
          <p:nvPr>
            <p:ph sz="half" idx="1"/>
          </p:nvPr>
        </p:nvSpPr>
        <p:spPr>
          <a:xfrm>
            <a:off x="1096963" y="1846263"/>
            <a:ext cx="4717241" cy="4462462"/>
          </a:xfrm>
        </p:spPr>
        <p:txBody>
          <a:bodyPr>
            <a:normAutofit fontScale="92500" lnSpcReduction="10000"/>
          </a:bodyPr>
          <a:lstStyle/>
          <a:p>
            <a:pPr marL="457200" indent="-457200">
              <a:buFont typeface="Calibri Light" panose="020F0302020204030204" pitchFamily="34" charset="0"/>
              <a:buAutoNum type="arabicPeriod"/>
            </a:pPr>
            <a:r>
              <a:rPr lang="hu-HU" altLang="hu-HU" dirty="0" smtClean="0"/>
              <a:t>Árkád, szöges árkád</a:t>
            </a:r>
          </a:p>
          <a:p>
            <a:pPr marL="457200" indent="-457200">
              <a:buFont typeface="Calibri Light" panose="020F0302020204030204" pitchFamily="34" charset="0"/>
              <a:buAutoNum type="arabicPeriod"/>
            </a:pPr>
            <a:r>
              <a:rPr lang="hu-HU" altLang="hu-HU" dirty="0" smtClean="0"/>
              <a:t>Éles vonal, szögek, kampók</a:t>
            </a:r>
          </a:p>
          <a:p>
            <a:pPr marL="457200" indent="-457200">
              <a:buFont typeface="Calibri Light" panose="020F0302020204030204" pitchFamily="34" charset="0"/>
              <a:buAutoNum type="arabicPeriod"/>
            </a:pPr>
            <a:r>
              <a:rPr lang="hu-HU" altLang="hu-HU" dirty="0" smtClean="0"/>
              <a:t>Hurkolatlan írás</a:t>
            </a:r>
          </a:p>
          <a:p>
            <a:pPr marL="457200" indent="-457200">
              <a:buFont typeface="Calibri Light" panose="020F0302020204030204" pitchFamily="34" charset="0"/>
              <a:buAutoNum type="arabicPeriod"/>
            </a:pPr>
            <a:r>
              <a:rPr lang="hu-HU" altLang="hu-HU" dirty="0" smtClean="0"/>
              <a:t>Erős merevség</a:t>
            </a:r>
          </a:p>
          <a:p>
            <a:pPr marL="457200" indent="-457200">
              <a:buFont typeface="Calibri Light" panose="020F0302020204030204" pitchFamily="34" charset="0"/>
              <a:buAutoNum type="arabicPeriod"/>
            </a:pPr>
            <a:r>
              <a:rPr lang="hu-HU" altLang="hu-HU" dirty="0" smtClean="0"/>
              <a:t>Erős nyomaték</a:t>
            </a:r>
          </a:p>
          <a:p>
            <a:pPr marL="457200" indent="-457200">
              <a:buFont typeface="Calibri Light" panose="020F0302020204030204" pitchFamily="34" charset="0"/>
              <a:buAutoNum type="arabicPeriod"/>
            </a:pPr>
            <a:r>
              <a:rPr lang="hu-HU" altLang="hu-HU" dirty="0" smtClean="0"/>
              <a:t>Szabályos, ütemes írás</a:t>
            </a:r>
          </a:p>
          <a:p>
            <a:pPr marL="457200" indent="-457200">
              <a:buFont typeface="Calibri Light" panose="020F0302020204030204" pitchFamily="34" charset="0"/>
              <a:buAutoNum type="arabicPeriod"/>
            </a:pPr>
            <a:r>
              <a:rPr lang="hu-HU" altLang="hu-HU" dirty="0" smtClean="0"/>
              <a:t>Lassú írás</a:t>
            </a:r>
          </a:p>
          <a:p>
            <a:pPr marL="457200" indent="-457200">
              <a:buFont typeface="Calibri Light" panose="020F0302020204030204" pitchFamily="34" charset="0"/>
              <a:buAutoNum type="arabicPeriod"/>
            </a:pPr>
            <a:r>
              <a:rPr lang="hu-HU" altLang="hu-HU" dirty="0" smtClean="0"/>
              <a:t>Középzónánál nagyobb szárak</a:t>
            </a:r>
          </a:p>
          <a:p>
            <a:pPr marL="457200" indent="-457200">
              <a:buFont typeface="Calibri Light" panose="020F0302020204030204" pitchFamily="34" charset="0"/>
              <a:buAutoNum type="arabicPeriod"/>
            </a:pPr>
            <a:r>
              <a:rPr lang="hu-HU" altLang="hu-HU" dirty="0" smtClean="0"/>
              <a:t>Túlzások, stilizálások</a:t>
            </a:r>
          </a:p>
          <a:p>
            <a:pPr marL="457200" indent="-457200">
              <a:buFont typeface="Calibri Light" panose="020F0302020204030204" pitchFamily="34" charset="0"/>
              <a:buAutoNum type="arabicPeriod"/>
            </a:pPr>
            <a:r>
              <a:rPr lang="hu-HU" altLang="hu-HU" dirty="0" smtClean="0"/>
              <a:t>Balra dőlő, baltendencia</a:t>
            </a:r>
          </a:p>
        </p:txBody>
      </p:sp>
      <p:sp>
        <p:nvSpPr>
          <p:cNvPr id="14340" name="Tartalom helye 3"/>
          <p:cNvSpPr>
            <a:spLocks noGrp="1"/>
          </p:cNvSpPr>
          <p:nvPr>
            <p:ph sz="half" idx="2"/>
          </p:nvPr>
        </p:nvSpPr>
        <p:spPr>
          <a:xfrm>
            <a:off x="6218238" y="1846263"/>
            <a:ext cx="5479181" cy="4462462"/>
          </a:xfrm>
        </p:spPr>
        <p:txBody>
          <a:bodyPr>
            <a:normAutofit fontScale="92500" lnSpcReduction="10000"/>
          </a:bodyPr>
          <a:lstStyle/>
          <a:p>
            <a:pPr marL="457200" indent="-457200">
              <a:buFont typeface="Calibri Light" panose="020F0302020204030204" pitchFamily="34" charset="0"/>
              <a:buAutoNum type="arabicPeriod"/>
            </a:pPr>
            <a:r>
              <a:rPr lang="hu-HU" altLang="hu-HU" dirty="0" smtClean="0"/>
              <a:t>Girland, vagy fonalas</a:t>
            </a:r>
          </a:p>
          <a:p>
            <a:pPr marL="457200" indent="-457200">
              <a:buFont typeface="Calibri Light" panose="020F0302020204030204" pitchFamily="34" charset="0"/>
              <a:buAutoNum type="arabicPeriod"/>
            </a:pPr>
            <a:r>
              <a:rPr lang="hu-HU" altLang="hu-HU" dirty="0" smtClean="0"/>
              <a:t>Puha, rugalmas vonal</a:t>
            </a:r>
          </a:p>
          <a:p>
            <a:pPr marL="457200" indent="-457200">
              <a:buFont typeface="Calibri Light" panose="020F0302020204030204" pitchFamily="34" charset="0"/>
              <a:buAutoNum type="arabicPeriod"/>
            </a:pPr>
            <a:r>
              <a:rPr lang="hu-HU" altLang="hu-HU" dirty="0" smtClean="0"/>
              <a:t>Hurkos írás</a:t>
            </a:r>
          </a:p>
          <a:p>
            <a:pPr marL="457200" indent="-457200">
              <a:buFont typeface="Calibri Light" panose="020F0302020204030204" pitchFamily="34" charset="0"/>
              <a:buAutoNum type="arabicPeriod"/>
            </a:pPr>
            <a:r>
              <a:rPr lang="hu-HU" altLang="hu-HU" dirty="0" smtClean="0"/>
              <a:t>Könnyed, laza</a:t>
            </a:r>
          </a:p>
          <a:p>
            <a:pPr marL="457200" indent="-457200">
              <a:buFont typeface="Calibri Light" panose="020F0302020204030204" pitchFamily="34" charset="0"/>
              <a:buAutoNum type="arabicPeriod"/>
            </a:pPr>
            <a:r>
              <a:rPr lang="hu-HU" altLang="hu-HU" dirty="0" smtClean="0"/>
              <a:t>Gyenge nyomaték</a:t>
            </a:r>
          </a:p>
          <a:p>
            <a:pPr marL="457200" indent="-457200">
              <a:buFont typeface="Calibri Light" panose="020F0302020204030204" pitchFamily="34" charset="0"/>
              <a:buAutoNum type="arabicPeriod"/>
            </a:pPr>
            <a:r>
              <a:rPr lang="hu-HU" altLang="hu-HU" dirty="0" smtClean="0"/>
              <a:t>Szabálytalan, de ritmusos</a:t>
            </a:r>
          </a:p>
          <a:p>
            <a:pPr marL="457200" indent="-457200">
              <a:buFont typeface="Calibri Light" panose="020F0302020204030204" pitchFamily="34" charset="0"/>
              <a:buAutoNum type="arabicPeriod"/>
            </a:pPr>
            <a:r>
              <a:rPr lang="hu-HU" altLang="hu-HU" dirty="0" smtClean="0"/>
              <a:t>Gyors, kerekded formák</a:t>
            </a:r>
          </a:p>
          <a:p>
            <a:pPr marL="457200" indent="-457200">
              <a:buFont typeface="Calibri Light" panose="020F0302020204030204" pitchFamily="34" charset="0"/>
              <a:buAutoNum type="arabicPeriod"/>
            </a:pPr>
            <a:r>
              <a:rPr lang="hu-HU" altLang="hu-HU" dirty="0" smtClean="0"/>
              <a:t>Középzónánál kisebb szárak</a:t>
            </a:r>
          </a:p>
          <a:p>
            <a:pPr marL="457200" indent="-457200">
              <a:buFont typeface="Calibri Light" panose="020F0302020204030204" pitchFamily="34" charset="0"/>
              <a:buAutoNum type="arabicPeriod"/>
            </a:pPr>
            <a:r>
              <a:rPr lang="hu-HU" altLang="hu-HU" dirty="0" smtClean="0"/>
              <a:t>Természetes, egyszerűsített formák</a:t>
            </a:r>
          </a:p>
          <a:p>
            <a:pPr marL="457200" indent="-457200">
              <a:buFont typeface="Calibri Light" panose="020F0302020204030204" pitchFamily="34" charset="0"/>
              <a:buAutoNum type="arabicPeriod"/>
            </a:pPr>
            <a:r>
              <a:rPr lang="hu-HU" altLang="hu-HU" dirty="0" smtClean="0"/>
              <a:t>Jobbtendencia, jobbra dőlt írás</a:t>
            </a:r>
          </a:p>
        </p:txBody>
      </p:sp>
      <p:pic>
        <p:nvPicPr>
          <p:cNvPr id="14341"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461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50863" y="758825"/>
            <a:ext cx="11641137" cy="3565525"/>
          </a:xfrm>
        </p:spPr>
        <p:txBody>
          <a:bodyPr/>
          <a:lstStyle/>
          <a:p>
            <a:pPr eaLnBrk="1" fontAlgn="auto" hangingPunct="1">
              <a:spcAft>
                <a:spcPts val="0"/>
              </a:spcAft>
              <a:defRPr/>
            </a:pPr>
            <a:r>
              <a:rPr lang="hu-HU" altLang="hu-HU" dirty="0" err="1" smtClean="0"/>
              <a:t>Selfness</a:t>
            </a:r>
            <a:r>
              <a:rPr lang="hu-HU" altLang="hu-HU" dirty="0" smtClean="0"/>
              <a:t> Masszázs Lélektan I.</a:t>
            </a:r>
            <a:endParaRPr lang="hu-HU" altLang="hu-HU" dirty="0"/>
          </a:p>
        </p:txBody>
      </p:sp>
      <p:sp>
        <p:nvSpPr>
          <p:cNvPr id="9219" name="Rectangle 3"/>
          <p:cNvSpPr>
            <a:spLocks noGrp="1" noChangeArrowheads="1"/>
          </p:cNvSpPr>
          <p:nvPr>
            <p:ph type="subTitle" idx="1"/>
          </p:nvPr>
        </p:nvSpPr>
        <p:spPr>
          <a:xfrm>
            <a:off x="2349500" y="4456113"/>
            <a:ext cx="7543800" cy="1143000"/>
          </a:xfrm>
        </p:spPr>
        <p:txBody>
          <a:bodyPr rtlCol="0"/>
          <a:lstStyle/>
          <a:p>
            <a:pPr eaLnBrk="1" fontAlgn="auto" hangingPunct="1">
              <a:defRPr/>
            </a:pPr>
            <a:r>
              <a:rPr lang="hu-HU" b="1" dirty="0"/>
              <a:t>Minősített továbbképzés</a:t>
            </a:r>
          </a:p>
          <a:p>
            <a:pPr eaLnBrk="1" fontAlgn="auto" hangingPunct="1">
              <a:defRPr/>
            </a:pPr>
            <a:r>
              <a:rPr lang="hu-HU" b="1" dirty="0"/>
              <a:t>SZTK-070501/2016</a:t>
            </a:r>
          </a:p>
          <a:p>
            <a:pPr eaLnBrk="1" fontAlgn="auto" hangingPunct="1">
              <a:defRPr/>
            </a:pPr>
            <a:endParaRPr lang="hu-HU" altLang="hu-HU" dirty="0" smtClean="0"/>
          </a:p>
        </p:txBody>
      </p:sp>
      <p:pic>
        <p:nvPicPr>
          <p:cNvPr id="1536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3632" y="1448370"/>
            <a:ext cx="1368425"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230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Kaleidoszkóp – Optikai játék</a:t>
            </a:r>
            <a:endParaRPr lang="hu-HU" dirty="0"/>
          </a:p>
        </p:txBody>
      </p:sp>
      <p:pic>
        <p:nvPicPr>
          <p:cNvPr id="4" name="Tartalom helye 3"/>
          <p:cNvPicPr>
            <a:picLocks noGrp="1" noChangeAspect="1"/>
          </p:cNvPicPr>
          <p:nvPr>
            <p:ph idx="1"/>
          </p:nvPr>
        </p:nvPicPr>
        <p:blipFill rotWithShape="1">
          <a:blip r:embed="rId3">
            <a:extLst>
              <a:ext uri="{28A0092B-C50C-407E-A947-70E740481C1C}">
                <a14:useLocalDpi xmlns:a14="http://schemas.microsoft.com/office/drawing/2010/main" val="0"/>
              </a:ext>
            </a:extLst>
          </a:blip>
          <a:srcRect t="13798" b="9948"/>
          <a:stretch/>
        </p:blipFill>
        <p:spPr>
          <a:xfrm>
            <a:off x="7434763" y="66896"/>
            <a:ext cx="3313447" cy="2526632"/>
          </a:xfrm>
        </p:spPr>
      </p:pic>
      <p:pic>
        <p:nvPicPr>
          <p:cNvPr id="5" name="Kép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144" y="2574226"/>
            <a:ext cx="3296653" cy="4043678"/>
          </a:xfrm>
          <a:prstGeom prst="rect">
            <a:avLst/>
          </a:prstGeom>
        </p:spPr>
      </p:pic>
      <p:pic>
        <p:nvPicPr>
          <p:cNvPr id="8" name="Kép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9562" y="2593528"/>
            <a:ext cx="5989280" cy="4024376"/>
          </a:xfrm>
          <a:prstGeom prst="rect">
            <a:avLst/>
          </a:prstGeom>
        </p:spPr>
      </p:pic>
    </p:spTree>
    <p:extLst>
      <p:ext uri="{BB962C8B-B14F-4D97-AF65-F5344CB8AC3E}">
        <p14:creationId xmlns:p14="http://schemas.microsoft.com/office/powerpoint/2010/main" val="1795955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err="1" smtClean="0">
                <a:solidFill>
                  <a:schemeClr val="tx1">
                    <a:lumMod val="75000"/>
                    <a:lumOff val="25000"/>
                  </a:schemeClr>
                </a:solidFill>
              </a:rPr>
              <a:t>Self</a:t>
            </a:r>
            <a:r>
              <a:rPr lang="hu-HU" dirty="0" smtClean="0">
                <a:solidFill>
                  <a:schemeClr val="tx1">
                    <a:lumMod val="75000"/>
                    <a:lumOff val="25000"/>
                  </a:schemeClr>
                </a:solidFill>
              </a:rPr>
              <a:t> elmélet</a:t>
            </a:r>
            <a:endParaRPr lang="hu-HU" dirty="0">
              <a:solidFill>
                <a:schemeClr val="tx1">
                  <a:lumMod val="75000"/>
                  <a:lumOff val="25000"/>
                </a:schemeClr>
              </a:solidFill>
            </a:endParaRPr>
          </a:p>
        </p:txBody>
      </p:sp>
      <p:sp>
        <p:nvSpPr>
          <p:cNvPr id="17411" name="Tartalom helye 2"/>
          <p:cNvSpPr>
            <a:spLocks noGrp="1"/>
          </p:cNvSpPr>
          <p:nvPr>
            <p:ph idx="1"/>
          </p:nvPr>
        </p:nvSpPr>
        <p:spPr>
          <a:xfrm>
            <a:off x="1096963" y="1846263"/>
            <a:ext cx="10058400" cy="4175125"/>
          </a:xfrm>
        </p:spPr>
        <p:txBody>
          <a:bodyPr>
            <a:normAutofit/>
          </a:bodyPr>
          <a:lstStyle/>
          <a:p>
            <a:pPr marL="0" indent="0" eaLnBrk="1" hangingPunct="1">
              <a:buNone/>
            </a:pPr>
            <a:r>
              <a:rPr lang="hu-HU" altLang="hu-HU" sz="2800" u="sng" dirty="0" smtClean="0"/>
              <a:t>Három dolog meghatározó:</a:t>
            </a:r>
          </a:p>
          <a:p>
            <a:pPr marL="0" indent="0">
              <a:buNone/>
            </a:pPr>
            <a:r>
              <a:rPr lang="hu-HU" altLang="hu-HU" sz="2800" dirty="0" smtClean="0"/>
              <a:t>-</a:t>
            </a:r>
            <a:r>
              <a:rPr lang="hu-HU" altLang="hu-HU" dirty="0"/>
              <a:t> </a:t>
            </a:r>
            <a:r>
              <a:rPr lang="hu-HU" altLang="hu-HU" sz="2800" dirty="0" smtClean="0"/>
              <a:t>saját önmagunkról alakított képünk. Az </a:t>
            </a:r>
            <a:r>
              <a:rPr lang="hu-HU" altLang="hu-HU" sz="2800" b="1" dirty="0" smtClean="0"/>
              <a:t>én tudat</a:t>
            </a:r>
            <a:r>
              <a:rPr lang="hu-HU" altLang="hu-HU" sz="2800" dirty="0" smtClean="0"/>
              <a:t>. </a:t>
            </a:r>
            <a:br>
              <a:rPr lang="hu-HU" altLang="hu-HU" sz="2800" dirty="0" smtClean="0"/>
            </a:br>
            <a:r>
              <a:rPr lang="hu-HU" altLang="hu-HU" sz="2800" dirty="0" smtClean="0"/>
              <a:t>- és mások rólunk alkotott képe alapján. Ez </a:t>
            </a:r>
            <a:r>
              <a:rPr lang="hu-HU" altLang="hu-HU" sz="2800" b="1" dirty="0" smtClean="0"/>
              <a:t>az énkép</a:t>
            </a:r>
            <a:r>
              <a:rPr lang="hu-HU" altLang="hu-HU" sz="2800" dirty="0" smtClean="0"/>
              <a:t>. </a:t>
            </a:r>
            <a:br>
              <a:rPr lang="hu-HU" altLang="hu-HU" sz="2800" dirty="0" smtClean="0"/>
            </a:br>
            <a:r>
              <a:rPr lang="hu-HU" altLang="hu-HU" sz="2800" i="1" dirty="0" smtClean="0"/>
              <a:t>– Milyen szeretnék lenni? </a:t>
            </a:r>
            <a:r>
              <a:rPr lang="hu-HU" altLang="hu-HU" sz="2800" dirty="0" smtClean="0"/>
              <a:t>Ez az.</a:t>
            </a:r>
            <a:r>
              <a:rPr lang="hu-HU" altLang="hu-HU" b="1" dirty="0" smtClean="0"/>
              <a:t> </a:t>
            </a:r>
            <a:r>
              <a:rPr lang="hu-HU" altLang="hu-HU" b="1" dirty="0"/>
              <a:t>én </a:t>
            </a:r>
            <a:r>
              <a:rPr lang="hu-HU" altLang="hu-HU" b="1" dirty="0" smtClean="0"/>
              <a:t>ideáll</a:t>
            </a:r>
          </a:p>
          <a:p>
            <a:pPr marL="0" indent="0" algn="r">
              <a:buNone/>
            </a:pPr>
            <a:r>
              <a:rPr lang="hu-HU" altLang="hu-HU" dirty="0" smtClean="0"/>
              <a:t>(Carl </a:t>
            </a:r>
            <a:r>
              <a:rPr lang="hu-HU" altLang="hu-HU" dirty="0"/>
              <a:t>Rogers „</a:t>
            </a:r>
            <a:r>
              <a:rPr lang="hu-HU" altLang="hu-HU" dirty="0" err="1"/>
              <a:t>self-elmélet</a:t>
            </a:r>
            <a:r>
              <a:rPr lang="hu-HU" altLang="hu-HU" dirty="0"/>
              <a:t>” </a:t>
            </a:r>
            <a:r>
              <a:rPr lang="hu-HU" altLang="hu-HU" dirty="0" smtClean="0"/>
              <a:t>)</a:t>
            </a:r>
            <a:endParaRPr lang="hu-HU" altLang="hu-HU" dirty="0"/>
          </a:p>
          <a:p>
            <a:pPr marL="0" indent="0" eaLnBrk="1" hangingPunct="1">
              <a:buNone/>
            </a:pPr>
            <a:r>
              <a:rPr lang="hu-HU" altLang="hu-HU" sz="2800" dirty="0" smtClean="0"/>
              <a:t>Ha a tapasztalat és az észlelt énkép eltér egymástól, az össze nem illés állapota lép fel, ami belső feszültséghez vezet.</a:t>
            </a:r>
          </a:p>
          <a:p>
            <a:pPr marL="0" indent="0" eaLnBrk="1" hangingPunct="1">
              <a:buNone/>
            </a:pPr>
            <a:r>
              <a:rPr lang="hu-HU" altLang="hu-HU" sz="2800" dirty="0" smtClean="0"/>
              <a:t>Ha a tapasztalatai alátámasztják az énképet, a </a:t>
            </a:r>
            <a:r>
              <a:rPr lang="hu-HU" altLang="hu-HU" sz="2800" dirty="0" err="1" smtClean="0"/>
              <a:t>self</a:t>
            </a:r>
            <a:r>
              <a:rPr lang="hu-HU" altLang="hu-HU" sz="2800" dirty="0" smtClean="0"/>
              <a:t> és az én-ideál összhangban van és reális én tudat alakul ki.</a:t>
            </a:r>
          </a:p>
          <a:p>
            <a:pPr marL="0" indent="0" eaLnBrk="1" hangingPunct="1">
              <a:buNone/>
            </a:pPr>
            <a:endParaRPr lang="hu-HU" altLang="hu-HU" dirty="0" smtClean="0"/>
          </a:p>
          <a:p>
            <a:pPr eaLnBrk="1" hangingPunct="1"/>
            <a:endParaRPr lang="hu-HU" altLang="hu-HU" dirty="0" smtClean="0"/>
          </a:p>
          <a:p>
            <a:pPr eaLnBrk="1" hangingPunct="1"/>
            <a:endParaRPr lang="hu-HU" altLang="hu-HU" dirty="0" smtClean="0"/>
          </a:p>
        </p:txBody>
      </p:sp>
      <p:pic>
        <p:nvPicPr>
          <p:cNvPr id="17412"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5252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err="1" smtClean="0">
                <a:solidFill>
                  <a:schemeClr val="tx1">
                    <a:lumMod val="75000"/>
                    <a:lumOff val="25000"/>
                  </a:schemeClr>
                </a:solidFill>
              </a:rPr>
              <a:t>Selfness</a:t>
            </a:r>
            <a:r>
              <a:rPr lang="hu-HU" dirty="0" smtClean="0">
                <a:solidFill>
                  <a:schemeClr val="tx1">
                    <a:lumMod val="75000"/>
                    <a:lumOff val="25000"/>
                  </a:schemeClr>
                </a:solidFill>
              </a:rPr>
              <a:t> </a:t>
            </a:r>
            <a:r>
              <a:rPr lang="hu-HU" altLang="hu-HU" dirty="0"/>
              <a:t>„A magad erejével</a:t>
            </a:r>
            <a:r>
              <a:rPr lang="hu-HU" altLang="hu-HU" dirty="0" smtClean="0"/>
              <a:t>”</a:t>
            </a:r>
            <a:endParaRPr lang="hu-HU" dirty="0">
              <a:solidFill>
                <a:schemeClr val="tx1">
                  <a:lumMod val="75000"/>
                  <a:lumOff val="25000"/>
                </a:schemeClr>
              </a:solidFill>
            </a:endParaRPr>
          </a:p>
        </p:txBody>
      </p:sp>
      <p:sp>
        <p:nvSpPr>
          <p:cNvPr id="19459" name="Tartalom helye 2"/>
          <p:cNvSpPr>
            <a:spLocks noGrp="1"/>
          </p:cNvSpPr>
          <p:nvPr>
            <p:ph idx="1"/>
          </p:nvPr>
        </p:nvSpPr>
        <p:spPr>
          <a:xfrm>
            <a:off x="838200" y="1778000"/>
            <a:ext cx="10317163" cy="4530725"/>
          </a:xfrm>
        </p:spPr>
        <p:txBody>
          <a:bodyPr/>
          <a:lstStyle/>
          <a:p>
            <a:pPr marL="0" indent="0" eaLnBrk="1" hangingPunct="1">
              <a:buNone/>
            </a:pPr>
            <a:r>
              <a:rPr lang="hu-HU" altLang="hu-HU" sz="2400" dirty="0" err="1" smtClean="0"/>
              <a:t>Selfness</a:t>
            </a:r>
            <a:r>
              <a:rPr lang="hu-HU" altLang="hu-HU" sz="2400" dirty="0" smtClean="0"/>
              <a:t> a test, a lélek és a szellem tökéletes összhangjára, és egy egészséges énkép kialakítására törekszik. </a:t>
            </a:r>
          </a:p>
          <a:p>
            <a:pPr marL="0" indent="0" eaLnBrk="1" hangingPunct="1">
              <a:buNone/>
            </a:pPr>
            <a:r>
              <a:rPr lang="hu-HU" altLang="hu-HU" sz="2400" dirty="0" smtClean="0"/>
              <a:t>A </a:t>
            </a:r>
            <a:r>
              <a:rPr lang="hu-HU" altLang="hu-HU" sz="2400" dirty="0" err="1" smtClean="0"/>
              <a:t>selfness</a:t>
            </a:r>
            <a:r>
              <a:rPr lang="hu-HU" altLang="hu-HU" sz="2400" dirty="0" smtClean="0"/>
              <a:t> fogalmát 2002-ben a német származású trend- és jövőkutató Matthias </a:t>
            </a:r>
            <a:r>
              <a:rPr lang="hu-HU" altLang="hu-HU" sz="2400" dirty="0" err="1" smtClean="0"/>
              <a:t>Horx</a:t>
            </a:r>
            <a:r>
              <a:rPr lang="hu-HU" altLang="hu-HU" sz="2400" dirty="0" smtClean="0"/>
              <a:t> fogalmazta meg.</a:t>
            </a:r>
          </a:p>
          <a:p>
            <a:pPr marL="0" indent="0" eaLnBrk="1" hangingPunct="1">
              <a:buNone/>
            </a:pPr>
            <a:r>
              <a:rPr lang="hu-HU" altLang="hu-HU" sz="2400" b="1" dirty="0" smtClean="0"/>
              <a:t>A </a:t>
            </a:r>
            <a:r>
              <a:rPr lang="hu-HU" altLang="hu-HU" sz="2400" b="1" dirty="0" err="1" smtClean="0"/>
              <a:t>selfness</a:t>
            </a:r>
            <a:r>
              <a:rPr lang="hu-HU" altLang="hu-HU" sz="2400" b="1" dirty="0" smtClean="0"/>
              <a:t> holisztikus szemléletet követ, az embert teljes egészében szemléli. </a:t>
            </a:r>
          </a:p>
          <a:p>
            <a:pPr marL="0" indent="0" eaLnBrk="1" hangingPunct="1">
              <a:buNone/>
            </a:pPr>
            <a:r>
              <a:rPr lang="hu-HU" altLang="hu-HU" sz="2400" dirty="0" smtClean="0"/>
              <a:t>Az életvitel támogatásaként kínált módszerek tanításán és a valós okok feltárásán túl, a már kialakult tünetek, betegségek kezelésében a több ezer éves keleti gyógyászat és alternatív gyógymódok ötvöződhetnek a modern nyugati orvostudománnyal.</a:t>
            </a:r>
          </a:p>
          <a:p>
            <a:pPr marL="0" indent="0" eaLnBrk="1" hangingPunct="1">
              <a:buNone/>
            </a:pPr>
            <a:r>
              <a:rPr lang="hu-HU" altLang="hu-HU" sz="2400" dirty="0" smtClean="0"/>
              <a:t>A </a:t>
            </a:r>
            <a:r>
              <a:rPr lang="hu-HU" altLang="hu-HU" sz="2400" dirty="0" err="1" smtClean="0"/>
              <a:t>selfness</a:t>
            </a:r>
            <a:r>
              <a:rPr lang="hu-HU" altLang="hu-HU" sz="2400" dirty="0" smtClean="0"/>
              <a:t> ugyanis figyelembe veszi az egyén személyiségjegyeit és sajátosságait, és minden esetben ahhoz igazíthatja életvezetési és terápiás módszereit. </a:t>
            </a:r>
          </a:p>
          <a:p>
            <a:pPr eaLnBrk="1" hangingPunct="1"/>
            <a:endParaRPr lang="hu-HU" altLang="hu-HU" dirty="0" smtClean="0"/>
          </a:p>
          <a:p>
            <a:pPr eaLnBrk="1" hangingPunct="1"/>
            <a:endParaRPr lang="hu-HU" altLang="hu-HU" dirty="0" smtClean="0"/>
          </a:p>
        </p:txBody>
      </p:sp>
      <p:pic>
        <p:nvPicPr>
          <p:cNvPr id="19460"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0745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a:t>A személyiség </a:t>
            </a:r>
            <a:r>
              <a:rPr lang="hu-HU" dirty="0" smtClean="0"/>
              <a:t>fogalma</a:t>
            </a:r>
            <a:endParaRPr lang="hu-HU" dirty="0"/>
          </a:p>
        </p:txBody>
      </p:sp>
      <p:sp>
        <p:nvSpPr>
          <p:cNvPr id="3" name="Tartalom helye 2"/>
          <p:cNvSpPr>
            <a:spLocks noGrp="1"/>
          </p:cNvSpPr>
          <p:nvPr>
            <p:ph idx="1"/>
          </p:nvPr>
        </p:nvSpPr>
        <p:spPr/>
        <p:txBody>
          <a:bodyPr/>
          <a:lstStyle/>
          <a:p>
            <a:pPr marL="0" indent="0">
              <a:buFont typeface="Calibri" panose="020F0502020204030204" pitchFamily="34" charset="0"/>
              <a:buNone/>
              <a:defRPr/>
            </a:pPr>
            <a:r>
              <a:rPr lang="hu-HU" sz="3200" dirty="0" smtClean="0"/>
              <a:t>A személyiségnek </a:t>
            </a:r>
            <a:r>
              <a:rPr lang="hu-HU" sz="3200" dirty="0"/>
              <a:t>számos definíciója létezik. </a:t>
            </a:r>
            <a:endParaRPr lang="hu-HU" sz="3200" dirty="0" smtClean="0"/>
          </a:p>
          <a:p>
            <a:pPr marL="0" indent="0">
              <a:buFont typeface="Calibri" panose="020F0502020204030204" pitchFamily="34" charset="0"/>
              <a:buNone/>
              <a:defRPr/>
            </a:pPr>
            <a:r>
              <a:rPr lang="hu-HU" sz="3200" dirty="0" smtClean="0"/>
              <a:t>Mindegyik </a:t>
            </a:r>
            <a:r>
              <a:rPr lang="hu-HU" sz="3200" dirty="0"/>
              <a:t>definíció egyetért azonban abban, hogy a személyiség olyan tényezők, - különböző testi és lelki tulajdonságok dinamikus és egységes egésze -, amely az </a:t>
            </a:r>
            <a:r>
              <a:rPr lang="hu-HU" sz="3200" b="1" dirty="0"/>
              <a:t>egyes embert megismételhetetlenné </a:t>
            </a:r>
            <a:r>
              <a:rPr lang="hu-HU" sz="3200" dirty="0"/>
              <a:t>teszi, megkülönbözteti másoktól, meghatározza a viselkedését és gondolkodását</a:t>
            </a:r>
            <a:r>
              <a:rPr lang="hu-HU" sz="3200" dirty="0" smtClean="0"/>
              <a:t>.</a:t>
            </a:r>
          </a:p>
          <a:p>
            <a:pPr marL="0" indent="0">
              <a:buFont typeface="Calibri" panose="020F0502020204030204" pitchFamily="34" charset="0"/>
              <a:buNone/>
              <a:defRPr/>
            </a:pPr>
            <a:r>
              <a:rPr lang="hu-HU" sz="3200" dirty="0"/>
              <a:t>Minden ember eltér az átlagembertől, tehát ha az átlagot meghatározzuk, az egyéni eltérések már megfogalmazhatók.</a:t>
            </a:r>
          </a:p>
          <a:p>
            <a:pPr>
              <a:defRPr/>
            </a:pPr>
            <a:endParaRPr lang="hu-HU" dirty="0"/>
          </a:p>
          <a:p>
            <a:pPr>
              <a:defRPr/>
            </a:pPr>
            <a:endParaRPr lang="hu-HU" dirty="0"/>
          </a:p>
        </p:txBody>
      </p:sp>
      <p:pic>
        <p:nvPicPr>
          <p:cNvPr id="2150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1938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Személyiség alakulási folyamata</a:t>
            </a:r>
            <a:endParaRPr lang="hu-HU" dirty="0"/>
          </a:p>
        </p:txBody>
      </p:sp>
      <p:pic>
        <p:nvPicPr>
          <p:cNvPr id="3" name="Tartalom helye 2"/>
          <p:cNvPicPr>
            <a:picLocks noGrp="1" noChangeAspect="1"/>
          </p:cNvPicPr>
          <p:nvPr>
            <p:ph idx="1"/>
          </p:nvPr>
        </p:nvPicPr>
        <p:blipFill rotWithShape="1">
          <a:blip r:embed="rId3">
            <a:extLst>
              <a:ext uri="{28A0092B-C50C-407E-A947-70E740481C1C}">
                <a14:useLocalDpi xmlns:a14="http://schemas.microsoft.com/office/drawing/2010/main" val="0"/>
              </a:ext>
            </a:extLst>
          </a:blip>
          <a:srcRect t="5790" b="2997"/>
          <a:stretch/>
        </p:blipFill>
        <p:spPr>
          <a:xfrm>
            <a:off x="1013042" y="1425993"/>
            <a:ext cx="7487564" cy="5125453"/>
          </a:xfrm>
        </p:spPr>
      </p:pic>
      <p:pic>
        <p:nvPicPr>
          <p:cNvPr id="23556" name="Kép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42997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sz="4000" dirty="0" smtClean="0">
                <a:solidFill>
                  <a:schemeClr val="tx1">
                    <a:lumMod val="75000"/>
                    <a:lumOff val="25000"/>
                  </a:schemeClr>
                </a:solidFill>
              </a:rPr>
              <a:t>Mely területek határozzák meg a személyiséget? </a:t>
            </a:r>
            <a:endParaRPr lang="hu-HU" sz="4000" dirty="0">
              <a:solidFill>
                <a:schemeClr val="tx1">
                  <a:lumMod val="75000"/>
                  <a:lumOff val="25000"/>
                </a:schemeClr>
              </a:solidFill>
            </a:endParaRPr>
          </a:p>
        </p:txBody>
      </p:sp>
      <p:sp>
        <p:nvSpPr>
          <p:cNvPr id="25603" name="Tartalom helye 2"/>
          <p:cNvSpPr>
            <a:spLocks noGrp="1"/>
          </p:cNvSpPr>
          <p:nvPr>
            <p:ph idx="1"/>
          </p:nvPr>
        </p:nvSpPr>
        <p:spPr>
          <a:xfrm>
            <a:off x="1096963" y="1846263"/>
            <a:ext cx="10058400" cy="4608512"/>
          </a:xfrm>
        </p:spPr>
        <p:txBody>
          <a:bodyPr/>
          <a:lstStyle/>
          <a:p>
            <a:pPr marL="0" indent="0" eaLnBrk="1" hangingPunct="1">
              <a:buNone/>
            </a:pPr>
            <a:r>
              <a:rPr lang="hu-HU" altLang="hu-HU" dirty="0" err="1" smtClean="0"/>
              <a:t>Én-hez</a:t>
            </a:r>
            <a:r>
              <a:rPr lang="hu-HU" altLang="hu-HU" dirty="0" smtClean="0"/>
              <a:t> való viszony</a:t>
            </a:r>
          </a:p>
          <a:p>
            <a:pPr marL="0" indent="0" eaLnBrk="1" hangingPunct="1">
              <a:buNone/>
            </a:pPr>
            <a:r>
              <a:rPr lang="hu-HU" altLang="hu-HU" dirty="0" err="1" smtClean="0"/>
              <a:t>Szociabilitás</a:t>
            </a:r>
            <a:r>
              <a:rPr lang="hu-HU" altLang="hu-HU" dirty="0" smtClean="0"/>
              <a:t>, külvilággal való kapcsolat</a:t>
            </a:r>
          </a:p>
          <a:p>
            <a:pPr marL="0" indent="0" eaLnBrk="1" hangingPunct="1">
              <a:buNone/>
            </a:pPr>
            <a:r>
              <a:rPr lang="hu-HU" altLang="hu-HU" dirty="0" smtClean="0"/>
              <a:t>Érzelmi élet</a:t>
            </a:r>
          </a:p>
          <a:p>
            <a:pPr marL="0" indent="0" eaLnBrk="1" hangingPunct="1">
              <a:buNone/>
            </a:pPr>
            <a:r>
              <a:rPr lang="hu-HU" altLang="hu-HU" dirty="0" smtClean="0"/>
              <a:t>Mentális jellemzők</a:t>
            </a:r>
          </a:p>
          <a:p>
            <a:pPr marL="0" indent="0" eaLnBrk="1" hangingPunct="1">
              <a:buNone/>
            </a:pPr>
            <a:r>
              <a:rPr lang="hu-HU" altLang="hu-HU" dirty="0" smtClean="0"/>
              <a:t>Beállítódás, érdeklődés</a:t>
            </a:r>
          </a:p>
          <a:p>
            <a:pPr marL="0" indent="0" eaLnBrk="1" hangingPunct="1">
              <a:buNone/>
            </a:pPr>
            <a:r>
              <a:rPr lang="hu-HU" altLang="hu-HU" dirty="0" smtClean="0"/>
              <a:t>Energizáltság, biológiai állapot</a:t>
            </a:r>
          </a:p>
          <a:p>
            <a:pPr marL="0" indent="0" eaLnBrk="1" hangingPunct="1">
              <a:buNone/>
            </a:pPr>
            <a:r>
              <a:rPr lang="hu-HU" altLang="hu-HU" dirty="0" smtClean="0"/>
              <a:t>Motivációk</a:t>
            </a:r>
          </a:p>
          <a:p>
            <a:pPr marL="0" indent="0" eaLnBrk="1" hangingPunct="1">
              <a:buNone/>
            </a:pPr>
            <a:r>
              <a:rPr lang="hu-HU" altLang="hu-HU" dirty="0" smtClean="0"/>
              <a:t>Tevékenységi- vagy munkaterület</a:t>
            </a:r>
          </a:p>
          <a:p>
            <a:pPr marL="0" indent="0" eaLnBrk="1" hangingPunct="1">
              <a:buNone/>
            </a:pPr>
            <a:r>
              <a:rPr lang="hu-HU" altLang="hu-HU" dirty="0" smtClean="0"/>
              <a:t>Ösztönterület</a:t>
            </a:r>
          </a:p>
          <a:p>
            <a:pPr eaLnBrk="1" hangingPunct="1"/>
            <a:endParaRPr lang="hu-HU" altLang="hu-HU" dirty="0" smtClean="0"/>
          </a:p>
        </p:txBody>
      </p:sp>
      <p:pic>
        <p:nvPicPr>
          <p:cNvPr id="2560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Tartalom hely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36793" y="2035834"/>
            <a:ext cx="3548635" cy="389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758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sz="3200" b="1" dirty="0"/>
              <a:t>M</a:t>
            </a:r>
            <a:r>
              <a:rPr lang="hu-HU" sz="3200" b="1" dirty="0" smtClean="0"/>
              <a:t>ilyen </a:t>
            </a:r>
            <a:r>
              <a:rPr lang="hu-HU" sz="3200" b="1" dirty="0"/>
              <a:t>tényezők hatnak és befolyásolják </a:t>
            </a:r>
            <a:r>
              <a:rPr lang="hu-HU" sz="3200" b="1" dirty="0" smtClean="0"/>
              <a:t>viselkedésünket ?</a:t>
            </a:r>
            <a:endParaRPr lang="hu-HU" sz="3200" b="1" dirty="0"/>
          </a:p>
        </p:txBody>
      </p:sp>
      <p:sp>
        <p:nvSpPr>
          <p:cNvPr id="27651" name="Tartalom helye 2"/>
          <p:cNvSpPr>
            <a:spLocks noGrp="1"/>
          </p:cNvSpPr>
          <p:nvPr>
            <p:ph idx="1"/>
          </p:nvPr>
        </p:nvSpPr>
        <p:spPr>
          <a:xfrm>
            <a:off x="1096963" y="2060575"/>
            <a:ext cx="10058400" cy="4022725"/>
          </a:xfrm>
        </p:spPr>
        <p:txBody>
          <a:bodyPr/>
          <a:lstStyle/>
          <a:p>
            <a:r>
              <a:rPr lang="hu-HU" altLang="hu-HU" sz="3200" dirty="0" smtClean="0"/>
              <a:t>Ahogyan észleljük a világot</a:t>
            </a:r>
          </a:p>
          <a:p>
            <a:r>
              <a:rPr lang="hu-HU" altLang="hu-HU" sz="3200" dirty="0" smtClean="0"/>
              <a:t>Ahogyan gondolkodunk</a:t>
            </a:r>
          </a:p>
          <a:p>
            <a:r>
              <a:rPr lang="hu-HU" altLang="hu-HU" sz="3200" dirty="0" smtClean="0"/>
              <a:t>Társas kapcsolataink</a:t>
            </a:r>
          </a:p>
          <a:p>
            <a:r>
              <a:rPr lang="hu-HU" altLang="hu-HU" sz="3200" dirty="0" smtClean="0"/>
              <a:t>Az érzelmeink</a:t>
            </a:r>
          </a:p>
          <a:p>
            <a:r>
              <a:rPr lang="hu-HU" altLang="hu-HU" sz="3200" dirty="0" smtClean="0"/>
              <a:t>A belső késztetéseink</a:t>
            </a:r>
          </a:p>
          <a:p>
            <a:r>
              <a:rPr lang="hu-HU" altLang="hu-HU" sz="3200" dirty="0" smtClean="0"/>
              <a:t>A tapasztalataink stb</a:t>
            </a:r>
            <a:r>
              <a:rPr lang="hu-HU" altLang="hu-HU" dirty="0" smtClean="0"/>
              <a:t>.</a:t>
            </a:r>
          </a:p>
        </p:txBody>
      </p:sp>
      <p:pic>
        <p:nvPicPr>
          <p:cNvPr id="27652" name="Kép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11900" y="2276475"/>
            <a:ext cx="4602163" cy="322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Kép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3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ÉNHEZ VALÓ VISZONY</a:t>
            </a:r>
          </a:p>
        </p:txBody>
      </p:sp>
      <p:sp>
        <p:nvSpPr>
          <p:cNvPr id="29699" name="Tartalom helye 2"/>
          <p:cNvSpPr>
            <a:spLocks noGrp="1"/>
          </p:cNvSpPr>
          <p:nvPr>
            <p:ph idx="1"/>
          </p:nvPr>
        </p:nvSpPr>
        <p:spPr>
          <a:xfrm>
            <a:off x="1096963" y="1846263"/>
            <a:ext cx="10058400" cy="4462462"/>
          </a:xfrm>
        </p:spPr>
        <p:txBody>
          <a:bodyPr>
            <a:normAutofit/>
          </a:bodyPr>
          <a:lstStyle/>
          <a:p>
            <a:pPr marL="0" indent="0" eaLnBrk="1" hangingPunct="1">
              <a:buNone/>
            </a:pPr>
            <a:r>
              <a:rPr lang="hu-HU" altLang="hu-HU" dirty="0" smtClean="0"/>
              <a:t>Az egyén önmagáról alkotott elképzelései:</a:t>
            </a:r>
          </a:p>
          <a:p>
            <a:r>
              <a:rPr lang="hu-HU" altLang="hu-HU" dirty="0" smtClean="0"/>
              <a:t>Milyen szeretne lenni?</a:t>
            </a:r>
          </a:p>
          <a:p>
            <a:r>
              <a:rPr lang="hu-HU" altLang="hu-HU" dirty="0" smtClean="0"/>
              <a:t>Milyen valójában?                                               </a:t>
            </a:r>
          </a:p>
          <a:p>
            <a:r>
              <a:rPr lang="hu-HU" altLang="hu-HU" dirty="0" smtClean="0"/>
              <a:t>Milyennek szeretné láttatni magát? </a:t>
            </a:r>
          </a:p>
          <a:p>
            <a:r>
              <a:rPr lang="hu-HU" altLang="hu-HU" dirty="0" smtClean="0"/>
              <a:t>Milyennek látják mások? </a:t>
            </a:r>
          </a:p>
          <a:p>
            <a:r>
              <a:rPr lang="hu-HU" altLang="hu-HU" dirty="0" smtClean="0"/>
              <a:t>Mennyire van mindez összhangban? </a:t>
            </a:r>
          </a:p>
          <a:p>
            <a:pPr marL="0" indent="0" eaLnBrk="1" hangingPunct="1">
              <a:buNone/>
            </a:pPr>
            <a:endParaRPr lang="hu-HU" altLang="hu-HU" sz="2400" dirty="0" smtClean="0"/>
          </a:p>
          <a:p>
            <a:pPr marL="0" indent="0">
              <a:buNone/>
            </a:pPr>
            <a:r>
              <a:rPr lang="hu-HU" sz="2400" dirty="0"/>
              <a:t>„</a:t>
            </a:r>
            <a:r>
              <a:rPr lang="hu-HU" sz="2400" i="1" dirty="0"/>
              <a:t>A tükörbe sokáig kell nézni, sokszor és sokáig, amíg végre megismeri az ember az igazi arcát!”</a:t>
            </a:r>
            <a:r>
              <a:rPr lang="hu-HU" sz="2400" dirty="0"/>
              <a:t> (Márai Sándor) </a:t>
            </a:r>
            <a:endParaRPr lang="hu-HU" altLang="hu-HU" i="1" dirty="0" smtClean="0"/>
          </a:p>
        </p:txBody>
      </p:sp>
      <p:pic>
        <p:nvPicPr>
          <p:cNvPr id="29700"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Kép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19963" y="1831975"/>
            <a:ext cx="2603500"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07656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Én-kép, Én-ideál</a:t>
            </a:r>
            <a:endParaRPr lang="hu-HU" dirty="0">
              <a:solidFill>
                <a:schemeClr val="tx1">
                  <a:lumMod val="75000"/>
                  <a:lumOff val="25000"/>
                </a:schemeClr>
              </a:solidFill>
            </a:endParaRPr>
          </a:p>
        </p:txBody>
      </p:sp>
      <p:sp>
        <p:nvSpPr>
          <p:cNvPr id="31747" name="Tartalom helye 2"/>
          <p:cNvSpPr>
            <a:spLocks noGrp="1"/>
          </p:cNvSpPr>
          <p:nvPr>
            <p:ph idx="1"/>
          </p:nvPr>
        </p:nvSpPr>
        <p:spPr/>
        <p:txBody>
          <a:bodyPr/>
          <a:lstStyle/>
          <a:p>
            <a:pPr marL="0" indent="0" eaLnBrk="1" hangingPunct="1">
              <a:buNone/>
            </a:pPr>
            <a:r>
              <a:rPr lang="hu-HU" altLang="hu-HU" sz="2800" dirty="0" smtClean="0"/>
              <a:t>Az egyén önmagáról alkotott elképzeléseinek összessége. Az Én-kép lehet pozitív és negatív. </a:t>
            </a:r>
          </a:p>
          <a:p>
            <a:pPr marL="0" indent="0" eaLnBrk="1" hangingPunct="1">
              <a:buNone/>
            </a:pPr>
            <a:r>
              <a:rPr lang="hu-HU" altLang="hu-HU" sz="2800" dirty="0" smtClean="0"/>
              <a:t>Ez lehet a valóságnak megfelelő, de lehet irreálisan magas vagy alacsony is.</a:t>
            </a:r>
          </a:p>
          <a:p>
            <a:pPr marL="0" indent="0" eaLnBrk="1" hangingPunct="1">
              <a:buNone/>
            </a:pPr>
            <a:r>
              <a:rPr lang="hu-HU" altLang="hu-HU" sz="2800" dirty="0" smtClean="0"/>
              <a:t>Az én elképzelése arról, hogy milyen szeretne lenni. Ez egybe eshet az Én-képpel, de nagyon távol is állhat tőle.</a:t>
            </a:r>
          </a:p>
          <a:p>
            <a:pPr marL="0" indent="0" eaLnBrk="1" hangingPunct="1">
              <a:buNone/>
            </a:pPr>
            <a:r>
              <a:rPr lang="hu-HU" altLang="hu-HU" sz="2800" dirty="0" smtClean="0"/>
              <a:t>Ha egybe esik, akkor az a személy nem fektet energiát abba, hogy másnak mutassa magát, hanem elfogadja magát olyannak amilyen.</a:t>
            </a:r>
          </a:p>
          <a:p>
            <a:pPr eaLnBrk="1" hangingPunct="1"/>
            <a:endParaRPr lang="hu-HU" altLang="hu-HU" dirty="0" smtClean="0"/>
          </a:p>
        </p:txBody>
      </p:sp>
      <p:pic>
        <p:nvPicPr>
          <p:cNvPr id="3174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293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Önirányítás, </a:t>
            </a:r>
            <a:r>
              <a:rPr lang="hu-HU" dirty="0" smtClean="0">
                <a:solidFill>
                  <a:schemeClr val="tx1">
                    <a:lumMod val="75000"/>
                    <a:lumOff val="25000"/>
                  </a:schemeClr>
                </a:solidFill>
              </a:rPr>
              <a:t>önkontrol</a:t>
            </a:r>
            <a:endParaRPr lang="hu-HU" dirty="0">
              <a:solidFill>
                <a:schemeClr val="tx1">
                  <a:lumMod val="75000"/>
                  <a:lumOff val="25000"/>
                </a:schemeClr>
              </a:solidFill>
            </a:endParaRPr>
          </a:p>
        </p:txBody>
      </p:sp>
      <p:sp>
        <p:nvSpPr>
          <p:cNvPr id="33795" name="Tartalom helye 2"/>
          <p:cNvSpPr>
            <a:spLocks noGrp="1"/>
          </p:cNvSpPr>
          <p:nvPr>
            <p:ph idx="1"/>
          </p:nvPr>
        </p:nvSpPr>
        <p:spPr>
          <a:xfrm>
            <a:off x="1096963" y="1846263"/>
            <a:ext cx="11095037" cy="4391025"/>
          </a:xfrm>
        </p:spPr>
        <p:txBody>
          <a:bodyPr/>
          <a:lstStyle/>
          <a:p>
            <a:pPr marL="0" indent="0" eaLnBrk="1" hangingPunct="1">
              <a:buNone/>
            </a:pPr>
            <a:r>
              <a:rPr lang="hu-HU" altLang="hu-HU" sz="2800" dirty="0" smtClean="0"/>
              <a:t>Megfelelő az önkontrol, ha képes saját reakcióit a realitások szintjéhez igazítva kézben tartani.</a:t>
            </a:r>
          </a:p>
          <a:p>
            <a:pPr marL="0" indent="0" eaLnBrk="1" hangingPunct="1">
              <a:buNone/>
            </a:pPr>
            <a:r>
              <a:rPr lang="hu-HU" altLang="hu-HU" sz="2800" b="1" dirty="0" smtClean="0">
                <a:solidFill>
                  <a:schemeClr val="tx1"/>
                </a:solidFill>
              </a:rPr>
              <a:t>Ez az attitűd a koragyermekkori élmények alapján alakul ki.</a:t>
            </a:r>
          </a:p>
          <a:p>
            <a:pPr marL="0" indent="0" eaLnBrk="1" hangingPunct="1">
              <a:buNone/>
            </a:pPr>
            <a:r>
              <a:rPr lang="hu-HU" altLang="hu-HU" sz="2800" dirty="0" smtClean="0"/>
              <a:t>Az önbizalomhoz reális önértékelésre van szükség, és pozitív énképpel kell rendelkeznünk.</a:t>
            </a:r>
          </a:p>
          <a:p>
            <a:pPr marL="0" indent="0" eaLnBrk="1" hangingPunct="1">
              <a:buNone/>
            </a:pPr>
            <a:r>
              <a:rPr lang="hu-HU" altLang="hu-HU" sz="2800" dirty="0" smtClean="0"/>
              <a:t>Az önértékelés szorosan összefügg az önbizalommal, de különbözik is tőle. </a:t>
            </a:r>
          </a:p>
          <a:p>
            <a:pPr marL="0" indent="0" eaLnBrk="1" hangingPunct="1">
              <a:buNone/>
            </a:pPr>
            <a:r>
              <a:rPr lang="hu-HU" altLang="hu-HU" sz="2800" dirty="0" smtClean="0"/>
              <a:t>Kisebbrendűségi problémák (adottságait, képességeit leértékeli, vágyai nincsenek, vagy nagyon élet közeliek, mégsem teljesíthetők)</a:t>
            </a:r>
          </a:p>
        </p:txBody>
      </p:sp>
      <p:pic>
        <p:nvPicPr>
          <p:cNvPr id="33796"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959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Én állapot modell</a:t>
            </a:r>
            <a:endParaRPr lang="hu-HU" dirty="0">
              <a:solidFill>
                <a:schemeClr val="tx1">
                  <a:lumMod val="75000"/>
                  <a:lumOff val="25000"/>
                </a:schemeClr>
              </a:solidFill>
            </a:endParaRPr>
          </a:p>
        </p:txBody>
      </p:sp>
      <p:sp>
        <p:nvSpPr>
          <p:cNvPr id="35843" name="Tartalom helye 2"/>
          <p:cNvSpPr>
            <a:spLocks noGrp="1"/>
          </p:cNvSpPr>
          <p:nvPr>
            <p:ph idx="1"/>
          </p:nvPr>
        </p:nvSpPr>
        <p:spPr/>
        <p:txBody>
          <a:bodyPr/>
          <a:lstStyle/>
          <a:p>
            <a:pPr marL="0" indent="0" eaLnBrk="1" hangingPunct="1">
              <a:buNone/>
            </a:pPr>
            <a:r>
              <a:rPr lang="hu-HU" altLang="hu-HU" sz="2800" dirty="0" smtClean="0"/>
              <a:t>Ha az ember kapcsolatba kerül embertársaival a </a:t>
            </a:r>
            <a:r>
              <a:rPr lang="hu-HU" altLang="hu-HU" sz="2800" dirty="0" err="1" smtClean="0"/>
              <a:t>bernei</a:t>
            </a:r>
            <a:r>
              <a:rPr lang="hu-HU" altLang="hu-HU" sz="2800" i="1" dirty="0" smtClean="0"/>
              <a:t> „Én állapot modell” </a:t>
            </a:r>
            <a:r>
              <a:rPr lang="hu-HU" altLang="hu-HU" sz="2800" dirty="0" smtClean="0"/>
              <a:t>szerint háromféle módon viselkedhet, az érzéseitől és a gondolataitól függően.</a:t>
            </a:r>
          </a:p>
          <a:p>
            <a:pPr marL="0" indent="0" eaLnBrk="1" hangingPunct="1">
              <a:buNone/>
            </a:pPr>
            <a:r>
              <a:rPr lang="hu-HU" altLang="hu-HU" sz="2800" dirty="0" smtClean="0"/>
              <a:t>Az egészséges és kiegyensúlyozott személyiségnek mind a három én-állapotra szüksége van.</a:t>
            </a:r>
          </a:p>
          <a:p>
            <a:pPr marL="0" indent="0" eaLnBrk="1" hangingPunct="1">
              <a:buNone/>
            </a:pPr>
            <a:r>
              <a:rPr lang="hu-HU" altLang="hu-HU" sz="2800" dirty="0" smtClean="0"/>
              <a:t>Az én állapotot </a:t>
            </a:r>
            <a:r>
              <a:rPr lang="hu-HU" altLang="hu-HU" sz="2800" i="1" dirty="0" smtClean="0"/>
              <a:t>Eric </a:t>
            </a:r>
            <a:r>
              <a:rPr lang="hu-HU" altLang="hu-HU" sz="2800" i="1" dirty="0" err="1" smtClean="0"/>
              <a:t>Berne</a:t>
            </a:r>
            <a:r>
              <a:rPr lang="hu-HU" altLang="hu-HU" sz="2800" dirty="0" smtClean="0"/>
              <a:t> a következőképpen definiálta:</a:t>
            </a:r>
          </a:p>
          <a:p>
            <a:pPr marL="0" indent="0" eaLnBrk="1" hangingPunct="1">
              <a:buNone/>
            </a:pPr>
            <a:r>
              <a:rPr lang="hu-HU" altLang="hu-HU" sz="2800" dirty="0" smtClean="0"/>
              <a:t> </a:t>
            </a:r>
            <a:r>
              <a:rPr lang="hu-HU" altLang="hu-HU" sz="2800" i="1" dirty="0" smtClean="0"/>
              <a:t>„Konzekvens érzés- és tapasztalati minta, amely közvetlenül kapcsolódik a megfelelő konzekvens magatartási mintához.”</a:t>
            </a:r>
            <a:endParaRPr lang="hu-HU" altLang="hu-HU" sz="2800" dirty="0" smtClean="0"/>
          </a:p>
          <a:p>
            <a:pPr eaLnBrk="1" hangingPunct="1"/>
            <a:endParaRPr lang="hu-HU" altLang="hu-HU" dirty="0" smtClean="0"/>
          </a:p>
        </p:txBody>
      </p:sp>
      <p:pic>
        <p:nvPicPr>
          <p:cNvPr id="3584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78087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ERIC BERNE (1910-1970) </a:t>
            </a:r>
            <a:br>
              <a:rPr lang="hu-HU" dirty="0">
                <a:solidFill>
                  <a:schemeClr val="tx1">
                    <a:lumMod val="75000"/>
                    <a:lumOff val="25000"/>
                  </a:schemeClr>
                </a:solidFill>
              </a:rPr>
            </a:br>
            <a:endParaRPr lang="hu-HU" dirty="0">
              <a:solidFill>
                <a:schemeClr val="tx1">
                  <a:lumMod val="75000"/>
                  <a:lumOff val="25000"/>
                </a:schemeClr>
              </a:solidFill>
            </a:endParaRPr>
          </a:p>
        </p:txBody>
      </p:sp>
      <p:sp>
        <p:nvSpPr>
          <p:cNvPr id="37891" name="Tartalom helye 2"/>
          <p:cNvSpPr>
            <a:spLocks noGrp="1"/>
          </p:cNvSpPr>
          <p:nvPr>
            <p:ph idx="1"/>
          </p:nvPr>
        </p:nvSpPr>
        <p:spPr/>
        <p:txBody>
          <a:bodyPr/>
          <a:lstStyle/>
          <a:p>
            <a:pPr marL="0" indent="0" eaLnBrk="1" hangingPunct="1">
              <a:buNone/>
            </a:pPr>
            <a:r>
              <a:rPr lang="hu-HU" altLang="hu-HU" sz="2400" dirty="0" smtClean="0"/>
              <a:t>Eric Leonard Bernstein </a:t>
            </a:r>
          </a:p>
          <a:p>
            <a:pPr marL="0" indent="0" eaLnBrk="1" hangingPunct="1">
              <a:buNone/>
            </a:pPr>
            <a:r>
              <a:rPr lang="hu-HU" altLang="hu-HU" sz="2400" dirty="0" smtClean="0"/>
              <a:t>Általános orvosi diploma, majd pszichiátriát tanult a Yale Egyetemen </a:t>
            </a:r>
          </a:p>
          <a:p>
            <a:pPr marL="0" indent="0" eaLnBrk="1" hangingPunct="1">
              <a:buNone/>
            </a:pPr>
            <a:r>
              <a:rPr lang="hu-HU" altLang="hu-HU" sz="2400" dirty="0" smtClean="0"/>
              <a:t>1941-tól tanult pszichoanalízist (New York) </a:t>
            </a:r>
          </a:p>
          <a:p>
            <a:pPr marL="0" indent="0" eaLnBrk="1" hangingPunct="1">
              <a:buNone/>
            </a:pPr>
            <a:r>
              <a:rPr lang="hu-HU" altLang="hu-HU" sz="2400" dirty="0" smtClean="0"/>
              <a:t>1943-46 között az USA hadseregében szolgált </a:t>
            </a:r>
          </a:p>
          <a:p>
            <a:pPr marL="0" indent="0" eaLnBrk="1" hangingPunct="1">
              <a:buNone/>
            </a:pPr>
            <a:r>
              <a:rPr lang="hu-HU" altLang="hu-HU" sz="2400" dirty="0" smtClean="0"/>
              <a:t>A TA korai elképzelései 1946-1958 között jelentek meg </a:t>
            </a:r>
          </a:p>
          <a:p>
            <a:pPr marL="0" indent="0" eaLnBrk="1" hangingPunct="1">
              <a:buNone/>
            </a:pPr>
            <a:r>
              <a:rPr lang="hu-HU" altLang="hu-HU" sz="2400" dirty="0" smtClean="0"/>
              <a:t>1961-ben látott napvilágot nagy monográfiája, a „</a:t>
            </a:r>
            <a:r>
              <a:rPr lang="hu-HU" altLang="hu-HU" sz="2400" dirty="0" err="1" smtClean="0"/>
              <a:t>Tranzakcióanalízis</a:t>
            </a:r>
            <a:r>
              <a:rPr lang="hu-HU" altLang="hu-HU" sz="2400" dirty="0" smtClean="0"/>
              <a:t> </a:t>
            </a:r>
            <a:r>
              <a:rPr lang="hu-HU" altLang="hu-HU" sz="2400" dirty="0" err="1" smtClean="0"/>
              <a:t>a</a:t>
            </a:r>
            <a:r>
              <a:rPr lang="hu-HU" altLang="hu-HU" sz="2400" dirty="0" smtClean="0"/>
              <a:t> pszichoterápiában”  </a:t>
            </a:r>
          </a:p>
          <a:p>
            <a:pPr marL="0" indent="0" eaLnBrk="1" hangingPunct="1">
              <a:buNone/>
            </a:pPr>
            <a:r>
              <a:rPr lang="hu-HU" altLang="hu-HU" sz="2400" dirty="0" smtClean="0"/>
              <a:t>1964 </a:t>
            </a:r>
            <a:r>
              <a:rPr lang="hu-HU" altLang="hu-HU" sz="2400" dirty="0" err="1" smtClean="0"/>
              <a:t>-ben</a:t>
            </a:r>
            <a:r>
              <a:rPr lang="hu-HU" altLang="hu-HU" sz="2400" dirty="0" smtClean="0"/>
              <a:t> kiadták az „Emberi játszmák”</a:t>
            </a:r>
            <a:r>
              <a:rPr lang="hu-HU" altLang="hu-HU" sz="2400" dirty="0" err="1" smtClean="0"/>
              <a:t>-at</a:t>
            </a:r>
            <a:r>
              <a:rPr lang="hu-HU" altLang="hu-HU" sz="2400" dirty="0" smtClean="0"/>
              <a:t> </a:t>
            </a:r>
          </a:p>
          <a:p>
            <a:pPr eaLnBrk="1" hangingPunct="1"/>
            <a:endParaRPr lang="hu-HU" altLang="hu-HU" dirty="0" smtClean="0"/>
          </a:p>
        </p:txBody>
      </p:sp>
      <p:pic>
        <p:nvPicPr>
          <p:cNvPr id="37892" name="Kép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48838" y="330200"/>
            <a:ext cx="1379537" cy="137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1235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3 Fő én-állapot</a:t>
            </a:r>
            <a:endParaRPr lang="hu-HU" dirty="0">
              <a:solidFill>
                <a:schemeClr val="tx1">
                  <a:lumMod val="75000"/>
                  <a:lumOff val="25000"/>
                </a:schemeClr>
              </a:solidFill>
            </a:endParaRPr>
          </a:p>
        </p:txBody>
      </p:sp>
      <p:sp>
        <p:nvSpPr>
          <p:cNvPr id="38915" name="Tartalom helye 2"/>
          <p:cNvSpPr>
            <a:spLocks noGrp="1"/>
          </p:cNvSpPr>
          <p:nvPr>
            <p:ph idx="1"/>
          </p:nvPr>
        </p:nvSpPr>
        <p:spPr>
          <a:xfrm>
            <a:off x="1096963" y="1776413"/>
            <a:ext cx="10058400" cy="4532312"/>
          </a:xfrm>
        </p:spPr>
        <p:txBody>
          <a:bodyPr/>
          <a:lstStyle/>
          <a:p>
            <a:pPr marL="0" indent="0" eaLnBrk="1" hangingPunct="1">
              <a:buNone/>
            </a:pPr>
            <a:r>
              <a:rPr lang="hu-HU" altLang="hu-HU" sz="2400" b="1" i="1" dirty="0" smtClean="0"/>
              <a:t>Felnőttként:</a:t>
            </a:r>
            <a:r>
              <a:rPr lang="hu-HU" altLang="hu-HU" sz="2400" b="1" dirty="0" smtClean="0"/>
              <a:t> </a:t>
            </a:r>
            <a:endParaRPr lang="hu-HU" altLang="hu-HU" sz="2400" dirty="0" smtClean="0"/>
          </a:p>
          <a:p>
            <a:pPr marL="0" indent="0" eaLnBrk="1" hangingPunct="1">
              <a:buNone/>
            </a:pPr>
            <a:r>
              <a:rPr lang="hu-HU" altLang="hu-HU" sz="2400" dirty="0" smtClean="0"/>
              <a:t>Amikor az itt és most történtekre az adott szituációnak megfelelően reagálok. A problémamegoldásra és az élet hatékony és minőségi megélésére tesz képessé bennünket.</a:t>
            </a:r>
          </a:p>
          <a:p>
            <a:pPr marL="0" indent="0" eaLnBrk="1" hangingPunct="1">
              <a:buNone/>
            </a:pPr>
            <a:r>
              <a:rPr lang="hu-HU" altLang="hu-HU" sz="2400" b="1" i="1" dirty="0" smtClean="0"/>
              <a:t>Szülői én állapotban</a:t>
            </a:r>
            <a:r>
              <a:rPr lang="hu-HU" altLang="hu-HU" sz="2400" b="1" dirty="0" smtClean="0"/>
              <a:t>:</a:t>
            </a:r>
            <a:endParaRPr lang="hu-HU" altLang="hu-HU" sz="2400" dirty="0" smtClean="0"/>
          </a:p>
          <a:p>
            <a:pPr marL="0" indent="0" eaLnBrk="1" hangingPunct="1">
              <a:buNone/>
            </a:pPr>
            <a:r>
              <a:rPr lang="hu-HU" altLang="hu-HU" sz="2400" dirty="0" smtClean="0"/>
              <a:t>Amikor szülőm vagy szülőfigurám mintáját utánzom le. Segíti a társadalomba való beilleszkedésünket.</a:t>
            </a:r>
          </a:p>
          <a:p>
            <a:pPr marL="0" indent="0" eaLnBrk="1" hangingPunct="1">
              <a:buNone/>
            </a:pPr>
            <a:r>
              <a:rPr lang="hu-HU" altLang="hu-HU" sz="2400" b="1" i="1" dirty="0" smtClean="0"/>
              <a:t>Gyermeki én állapotban:</a:t>
            </a:r>
            <a:endParaRPr lang="hu-HU" altLang="hu-HU" sz="2400" dirty="0" smtClean="0"/>
          </a:p>
          <a:p>
            <a:pPr marL="0" indent="0" eaLnBrk="1" hangingPunct="1">
              <a:buNone/>
            </a:pPr>
            <a:r>
              <a:rPr lang="hu-HU" altLang="hu-HU" sz="2400" dirty="0" smtClean="0"/>
              <a:t>Ha visszatérek olyan viselkedésformákhoz mélyeket gyermekként éltem meg. Nélkülözhetetlen a spontán őszinte reakcióink, kreativitásunk és az intuitív képességeinkhez.</a:t>
            </a:r>
          </a:p>
          <a:p>
            <a:pPr eaLnBrk="1" hangingPunct="1"/>
            <a:endParaRPr lang="hu-HU" altLang="hu-HU" dirty="0" smtClean="0"/>
          </a:p>
        </p:txBody>
      </p:sp>
      <p:pic>
        <p:nvPicPr>
          <p:cNvPr id="38916"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72408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É</a:t>
            </a:r>
            <a:r>
              <a:rPr lang="hu-HU" dirty="0" smtClean="0">
                <a:solidFill>
                  <a:schemeClr val="tx1">
                    <a:lumMod val="75000"/>
                    <a:lumOff val="25000"/>
                  </a:schemeClr>
                </a:solidFill>
              </a:rPr>
              <a:t>n-fejlődés </a:t>
            </a:r>
            <a:r>
              <a:rPr lang="hu-HU" dirty="0">
                <a:solidFill>
                  <a:schemeClr val="tx1">
                    <a:lumMod val="75000"/>
                    <a:lumOff val="25000"/>
                  </a:schemeClr>
                </a:solidFill>
              </a:rPr>
              <a:t>várható iránya</a:t>
            </a:r>
          </a:p>
        </p:txBody>
      </p:sp>
      <p:sp>
        <p:nvSpPr>
          <p:cNvPr id="40963" name="Tartalom helye 2"/>
          <p:cNvSpPr>
            <a:spLocks noGrp="1"/>
          </p:cNvSpPr>
          <p:nvPr>
            <p:ph idx="1"/>
          </p:nvPr>
        </p:nvSpPr>
        <p:spPr/>
        <p:txBody>
          <a:bodyPr/>
          <a:lstStyle/>
          <a:p>
            <a:pPr marL="0" indent="0" eaLnBrk="1" hangingPunct="1">
              <a:buNone/>
            </a:pPr>
            <a:r>
              <a:rPr lang="hu-HU" altLang="hu-HU" dirty="0" smtClean="0"/>
              <a:t>Az </a:t>
            </a:r>
            <a:r>
              <a:rPr lang="hu-HU" altLang="hu-HU" b="1" dirty="0" smtClean="0"/>
              <a:t>ön-értéktudat</a:t>
            </a:r>
            <a:r>
              <a:rPr lang="hu-HU" altLang="hu-HU" dirty="0" smtClean="0"/>
              <a:t>, a valóság és a lehetőségek, elfogadását jelenti, elsősorban a normák viszonylatában. </a:t>
            </a:r>
          </a:p>
          <a:p>
            <a:pPr marL="0" indent="0" eaLnBrk="1" hangingPunct="1">
              <a:buNone/>
            </a:pPr>
            <a:r>
              <a:rPr lang="hu-HU" altLang="hu-HU" dirty="0" smtClean="0"/>
              <a:t>A fejlődés lehetősége az érettséget is megmutatja, hiszen az érett személyiség sohasem stagnál, hanem életét tovább alakítja. </a:t>
            </a:r>
          </a:p>
          <a:p>
            <a:pPr marL="0" indent="0" eaLnBrk="1" hangingPunct="1">
              <a:buNone/>
            </a:pPr>
            <a:r>
              <a:rPr lang="hu-HU" altLang="hu-HU" dirty="0" smtClean="0"/>
              <a:t>Új és újabb célokat állít maga elé, amiket megvalósítva eszményeit, ideáljait próbálja megközelíteni. </a:t>
            </a:r>
          </a:p>
          <a:p>
            <a:pPr marL="0" indent="0" eaLnBrk="1" hangingPunct="1">
              <a:buNone/>
            </a:pPr>
            <a:r>
              <a:rPr lang="hu-HU" altLang="hu-HU" dirty="0" smtClean="0"/>
              <a:t>Az éretlenség és a fejlődési fokozaton való stagnálás a tervezés hibáival a lehetőségek korlátozásával megváltoztathatatlannak tartott akadályokkal kapcsolható egybe. Ilyenkor az előre nem látható akadályoktól fél, nehézségeit nem képes megoldani. </a:t>
            </a:r>
          </a:p>
          <a:p>
            <a:pPr eaLnBrk="1" hangingPunct="1"/>
            <a:endParaRPr lang="hu-HU" altLang="hu-HU" dirty="0" smtClean="0"/>
          </a:p>
        </p:txBody>
      </p:sp>
      <p:pic>
        <p:nvPicPr>
          <p:cNvPr id="4096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9746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SZOCIABILITÁS</a:t>
            </a:r>
            <a:endParaRPr lang="hu-HU" dirty="0">
              <a:solidFill>
                <a:schemeClr val="tx1">
                  <a:lumMod val="75000"/>
                  <a:lumOff val="25000"/>
                </a:schemeClr>
              </a:solidFill>
            </a:endParaRPr>
          </a:p>
        </p:txBody>
      </p:sp>
      <p:sp>
        <p:nvSpPr>
          <p:cNvPr id="43011" name="Tartalom helye 2"/>
          <p:cNvSpPr>
            <a:spLocks noGrp="1"/>
          </p:cNvSpPr>
          <p:nvPr>
            <p:ph idx="1"/>
          </p:nvPr>
        </p:nvSpPr>
        <p:spPr>
          <a:xfrm>
            <a:off x="1096962" y="1846263"/>
            <a:ext cx="10256837" cy="4391025"/>
          </a:xfrm>
        </p:spPr>
        <p:txBody>
          <a:bodyPr/>
          <a:lstStyle/>
          <a:p>
            <a:pPr marL="0" indent="0" eaLnBrk="1" hangingPunct="1">
              <a:buNone/>
            </a:pPr>
            <a:r>
              <a:rPr lang="hu-HU" altLang="hu-HU" sz="2800" dirty="0" smtClean="0"/>
              <a:t>Be tudunk-e illeszkedni a minket körülvevő szűkebb és tágabb környezetünkbe? </a:t>
            </a:r>
          </a:p>
          <a:p>
            <a:pPr marL="0" indent="0" eaLnBrk="1" hangingPunct="1">
              <a:buNone/>
            </a:pPr>
            <a:r>
              <a:rPr lang="hu-HU" altLang="hu-HU" sz="2800" dirty="0" smtClean="0"/>
              <a:t>A beilleszkedés formája lehet nyitott, oldott vagy feszült, gátolt és visszafogott.</a:t>
            </a:r>
          </a:p>
          <a:p>
            <a:pPr marL="0" indent="0" eaLnBrk="1" hangingPunct="1">
              <a:buNone/>
            </a:pPr>
            <a:r>
              <a:rPr lang="hu-HU" altLang="hu-HU" sz="2800" dirty="0" smtClean="0"/>
              <a:t>Megfelelünk-e társadalmi elvárásokból adódó szerepeinknek?</a:t>
            </a:r>
          </a:p>
          <a:p>
            <a:pPr marL="0" indent="0" eaLnBrk="1" hangingPunct="1">
              <a:buNone/>
            </a:pPr>
            <a:r>
              <a:rPr lang="hu-HU" altLang="hu-HU" sz="2800" dirty="0" smtClean="0"/>
              <a:t>Az egészséges ember igényli a társak jelenlétét, képes ápolni emberi kapcsolatait, elfogadja az élethelyzetéből, adódó szerepeket és képes megvalósítani a szerepvállalásának megfelelő viselkedést.</a:t>
            </a:r>
          </a:p>
          <a:p>
            <a:pPr eaLnBrk="1" hangingPunct="1"/>
            <a:endParaRPr lang="hu-HU" altLang="hu-HU" dirty="0" smtClean="0"/>
          </a:p>
        </p:txBody>
      </p:sp>
      <p:pic>
        <p:nvPicPr>
          <p:cNvPr id="43012"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7998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Kép 1"/>
          <p:cNvPicPr>
            <a:picLocks noChangeAspect="1"/>
          </p:cNvPicPr>
          <p:nvPr/>
        </p:nvPicPr>
        <p:blipFill>
          <a:blip r:embed="rId3">
            <a:extLst>
              <a:ext uri="{28A0092B-C50C-407E-A947-70E740481C1C}">
                <a14:useLocalDpi xmlns:a14="http://schemas.microsoft.com/office/drawing/2010/main" val="0"/>
              </a:ext>
            </a:extLst>
          </a:blip>
          <a:srcRect b="1353"/>
          <a:stretch>
            <a:fillRect/>
          </a:stretch>
        </p:blipFill>
        <p:spPr bwMode="auto">
          <a:xfrm>
            <a:off x="4668838" y="92075"/>
            <a:ext cx="7523162" cy="676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églalap 3"/>
          <p:cNvSpPr>
            <a:spLocks noChangeArrowheads="1"/>
          </p:cNvSpPr>
          <p:nvPr/>
        </p:nvSpPr>
        <p:spPr bwMode="auto">
          <a:xfrm>
            <a:off x="345058" y="1196975"/>
            <a:ext cx="4323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hu-HU" altLang="hu-HU" sz="2800" dirty="0"/>
              <a:t>Melyik ajtón mennél be?</a:t>
            </a:r>
          </a:p>
        </p:txBody>
      </p:sp>
      <p:pic>
        <p:nvPicPr>
          <p:cNvPr id="45060" name="Kép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67941" y="4014129"/>
            <a:ext cx="1878013"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2043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ÉRZELMI </a:t>
            </a:r>
            <a:r>
              <a:rPr lang="hu-HU" dirty="0">
                <a:solidFill>
                  <a:schemeClr val="tx1">
                    <a:lumMod val="75000"/>
                    <a:lumOff val="25000"/>
                  </a:schemeClr>
                </a:solidFill>
              </a:rPr>
              <a:t>ÉLET</a:t>
            </a:r>
          </a:p>
        </p:txBody>
      </p:sp>
      <p:sp>
        <p:nvSpPr>
          <p:cNvPr id="47107" name="Tartalom helye 2"/>
          <p:cNvSpPr>
            <a:spLocks noGrp="1"/>
          </p:cNvSpPr>
          <p:nvPr>
            <p:ph idx="1"/>
          </p:nvPr>
        </p:nvSpPr>
        <p:spPr/>
        <p:txBody>
          <a:bodyPr>
            <a:noAutofit/>
          </a:bodyPr>
          <a:lstStyle/>
          <a:p>
            <a:pPr marL="0" indent="0" eaLnBrk="1" hangingPunct="1">
              <a:buNone/>
            </a:pPr>
            <a:r>
              <a:rPr lang="hu-HU" altLang="hu-HU" dirty="0" smtClean="0"/>
              <a:t>Az egyén megismerésének meghatározó kérdése, hogy hogyan éli meg az érzelmeit.</a:t>
            </a:r>
          </a:p>
          <a:p>
            <a:pPr marL="0" indent="0" eaLnBrk="1" hangingPunct="1">
              <a:buNone/>
            </a:pPr>
            <a:r>
              <a:rPr lang="hu-HU" altLang="hu-HU" dirty="0" smtClean="0"/>
              <a:t>Az érzelem az a lelki jelenség, amellyel a környező világhoz és önmagunkhoz való viszonyunk tükröződik. Cselekvésre késztető, motiváló erő.</a:t>
            </a:r>
          </a:p>
          <a:p>
            <a:pPr marL="0" indent="0" eaLnBrk="1" hangingPunct="1">
              <a:buNone/>
            </a:pPr>
            <a:r>
              <a:rPr lang="hu-HU" altLang="hu-HU" dirty="0" smtClean="0"/>
              <a:t>Az érzelmeknek kiemelkedő jelentőségük van a környezethez való alkalmazkodásban. A pszichológusok számos vizsgálattal próbálták már az alapérzelmeket osztályozni. Az alapvető érzelmek a magasabb rendű állatoknál is megfigyelhetők. Ilyenek: az öröm, a félelem, a düh. </a:t>
            </a:r>
          </a:p>
          <a:p>
            <a:pPr marL="0" indent="0" eaLnBrk="1" hangingPunct="1">
              <a:buNone/>
            </a:pPr>
            <a:r>
              <a:rPr lang="hu-HU" altLang="hu-HU" dirty="0" smtClean="0"/>
              <a:t>A magasabb rendű érzelmek az ember sajátja, mint például intellektuális, erkölcsi vagy szociális érzelmek.</a:t>
            </a:r>
          </a:p>
        </p:txBody>
      </p:sp>
      <p:pic>
        <p:nvPicPr>
          <p:cNvPr id="4710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7752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MENTÁLIS JELLEMZŐK</a:t>
            </a:r>
          </a:p>
        </p:txBody>
      </p:sp>
      <p:sp>
        <p:nvSpPr>
          <p:cNvPr id="49155" name="Tartalom helye 2"/>
          <p:cNvSpPr>
            <a:spLocks noGrp="1"/>
          </p:cNvSpPr>
          <p:nvPr>
            <p:ph idx="1"/>
          </p:nvPr>
        </p:nvSpPr>
        <p:spPr/>
        <p:txBody>
          <a:bodyPr/>
          <a:lstStyle/>
          <a:p>
            <a:pPr marL="0" indent="0" eaLnBrk="1" hangingPunct="1">
              <a:buNone/>
            </a:pPr>
            <a:r>
              <a:rPr lang="hu-HU" altLang="hu-HU" dirty="0" smtClean="0"/>
              <a:t>A gondolkodás komplex és összetett folyamat. Az objektív valóság megismerésére történő értelmi működés.</a:t>
            </a:r>
          </a:p>
          <a:p>
            <a:pPr marL="0" indent="0" eaLnBrk="1" hangingPunct="1">
              <a:buNone/>
            </a:pPr>
            <a:r>
              <a:rPr lang="hu-HU" altLang="hu-HU" dirty="0" smtClean="0"/>
              <a:t>Az agy felépítéséből adódóan kétféle lehet: a </a:t>
            </a:r>
            <a:r>
              <a:rPr lang="hu-HU" altLang="hu-HU" b="1" dirty="0" smtClean="0"/>
              <a:t>bal</a:t>
            </a:r>
            <a:r>
              <a:rPr lang="hu-HU" altLang="hu-HU" dirty="0" smtClean="0"/>
              <a:t> agyféltekére jellemző konvergens, vagy a </a:t>
            </a:r>
            <a:r>
              <a:rPr lang="hu-HU" altLang="hu-HU" b="1" dirty="0" smtClean="0"/>
              <a:t>jobb</a:t>
            </a:r>
            <a:r>
              <a:rPr lang="hu-HU" altLang="hu-HU" dirty="0" smtClean="0"/>
              <a:t> agyféltekéből kiinduló divergens. </a:t>
            </a:r>
          </a:p>
          <a:p>
            <a:pPr marL="0" indent="0" eaLnBrk="1" hangingPunct="1">
              <a:buNone/>
            </a:pPr>
            <a:r>
              <a:rPr lang="hu-HU" altLang="hu-HU" dirty="0" smtClean="0"/>
              <a:t>A konvergens gondolkodás az egészből vezeti le a részleteket analitikus módon.</a:t>
            </a:r>
          </a:p>
          <a:p>
            <a:pPr marL="0" indent="0" eaLnBrk="1" hangingPunct="1">
              <a:buNone/>
            </a:pPr>
            <a:r>
              <a:rPr lang="hu-HU" altLang="hu-HU" dirty="0" smtClean="0"/>
              <a:t>A divergens gondolkodás a megoldások sokféleségét és azok változatosságát célozza. </a:t>
            </a:r>
          </a:p>
          <a:p>
            <a:pPr marL="0" indent="0" eaLnBrk="1" hangingPunct="1">
              <a:buNone/>
            </a:pPr>
            <a:endParaRPr lang="hu-HU" altLang="hu-HU" sz="2400" dirty="0" smtClean="0"/>
          </a:p>
          <a:p>
            <a:pPr eaLnBrk="1" hangingPunct="1"/>
            <a:endParaRPr lang="hu-HU" altLang="hu-HU" dirty="0" smtClean="0"/>
          </a:p>
        </p:txBody>
      </p:sp>
      <p:pic>
        <p:nvPicPr>
          <p:cNvPr id="49156"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2057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Intelligencia</a:t>
            </a:r>
            <a:endParaRPr lang="hu-HU" dirty="0">
              <a:solidFill>
                <a:schemeClr val="tx1">
                  <a:lumMod val="75000"/>
                  <a:lumOff val="25000"/>
                </a:schemeClr>
              </a:solidFill>
            </a:endParaRPr>
          </a:p>
        </p:txBody>
      </p:sp>
      <p:sp>
        <p:nvSpPr>
          <p:cNvPr id="51203" name="Tartalom helye 2"/>
          <p:cNvSpPr>
            <a:spLocks noGrp="1"/>
          </p:cNvSpPr>
          <p:nvPr>
            <p:ph idx="1"/>
          </p:nvPr>
        </p:nvSpPr>
        <p:spPr/>
        <p:txBody>
          <a:bodyPr>
            <a:normAutofit fontScale="92500" lnSpcReduction="10000"/>
          </a:bodyPr>
          <a:lstStyle/>
          <a:p>
            <a:pPr marL="457200" lvl="1" indent="0" eaLnBrk="1" hangingPunct="1">
              <a:buNone/>
            </a:pPr>
            <a:endParaRPr lang="hu-HU" altLang="hu-HU" sz="2800" dirty="0" smtClean="0"/>
          </a:p>
          <a:p>
            <a:pPr marL="457200" lvl="1" indent="0" eaLnBrk="1" hangingPunct="1">
              <a:buNone/>
            </a:pPr>
            <a:r>
              <a:rPr lang="hu-HU" altLang="hu-HU" sz="2800" b="1" i="1" dirty="0" smtClean="0"/>
              <a:t>Értelmi intelligencia</a:t>
            </a:r>
            <a:r>
              <a:rPr lang="hu-HU" altLang="hu-HU" sz="2800" dirty="0" smtClean="0"/>
              <a:t> fejlettsége esetén, az egyén az elméleti megközelítést részesíti előnybe. (IQ)</a:t>
            </a:r>
          </a:p>
          <a:p>
            <a:pPr marL="457200" lvl="1" indent="0" eaLnBrk="1" hangingPunct="1">
              <a:buNone/>
            </a:pPr>
            <a:endParaRPr lang="hu-HU" altLang="hu-HU" sz="2800" dirty="0" smtClean="0"/>
          </a:p>
          <a:p>
            <a:pPr marL="457200" lvl="1" indent="0" eaLnBrk="1" hangingPunct="1">
              <a:buNone/>
            </a:pPr>
            <a:r>
              <a:rPr lang="hu-HU" altLang="hu-HU" sz="2800" b="1" i="1" dirty="0" smtClean="0"/>
              <a:t>Érzelmi intelligencia</a:t>
            </a:r>
            <a:r>
              <a:rPr lang="hu-HU" altLang="hu-HU" sz="2800" dirty="0" smtClean="0"/>
              <a:t>, mely az empátiával, toleranciával, alkalmazkodással és együttműködési készséggel írható le. Daniel </a:t>
            </a:r>
            <a:r>
              <a:rPr lang="hu-HU" altLang="hu-HU" sz="2800" dirty="0" err="1" smtClean="0"/>
              <a:t>Goleman</a:t>
            </a:r>
            <a:r>
              <a:rPr lang="hu-HU" altLang="hu-HU" sz="2800" dirty="0" smtClean="0"/>
              <a:t> (EQ) </a:t>
            </a:r>
          </a:p>
          <a:p>
            <a:pPr marL="457200" lvl="1" indent="0" eaLnBrk="1" hangingPunct="1">
              <a:buNone/>
            </a:pPr>
            <a:endParaRPr lang="hu-HU" altLang="hu-HU" sz="2800" b="1" i="1" dirty="0" smtClean="0"/>
          </a:p>
          <a:p>
            <a:pPr marL="457200" lvl="1" indent="0" eaLnBrk="1" hangingPunct="1">
              <a:buNone/>
            </a:pPr>
            <a:r>
              <a:rPr lang="hu-HU" altLang="hu-HU" sz="2800" b="1" i="1" dirty="0" smtClean="0"/>
              <a:t>Spirituális intelligencia</a:t>
            </a:r>
            <a:r>
              <a:rPr lang="hu-HU" altLang="hu-HU" sz="2800" dirty="0" smtClean="0"/>
              <a:t>, amely nem más, mint intuíciós képesség. </a:t>
            </a:r>
          </a:p>
          <a:p>
            <a:pPr marL="457200" lvl="1" indent="0" eaLnBrk="1" hangingPunct="1">
              <a:buNone/>
            </a:pPr>
            <a:endParaRPr lang="hu-HU" altLang="hu-HU" sz="2800" dirty="0" smtClean="0"/>
          </a:p>
          <a:p>
            <a:pPr marL="457200" lvl="1" indent="0">
              <a:buNone/>
            </a:pPr>
            <a:r>
              <a:rPr lang="hu-HU" altLang="hu-HU" sz="2800" b="1" i="1" dirty="0"/>
              <a:t>Praktikus intelligenciával</a:t>
            </a:r>
            <a:r>
              <a:rPr lang="hu-HU" altLang="hu-HU" sz="2800" dirty="0"/>
              <a:t> rendelkező egyének a cselekvés megvalósítására törekszenek, átalakítva környezetük tárgyi valóságát</a:t>
            </a:r>
          </a:p>
          <a:p>
            <a:pPr marL="457200" lvl="1" indent="0" eaLnBrk="1" hangingPunct="1">
              <a:buNone/>
            </a:pPr>
            <a:endParaRPr lang="hu-HU" altLang="hu-HU" sz="2800" dirty="0" smtClean="0"/>
          </a:p>
          <a:p>
            <a:pPr eaLnBrk="1" hangingPunct="1"/>
            <a:endParaRPr lang="hu-HU" altLang="hu-HU" dirty="0" smtClean="0"/>
          </a:p>
        </p:txBody>
      </p:sp>
      <p:pic>
        <p:nvPicPr>
          <p:cNvPr id="5120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9968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Kreativitás</a:t>
            </a:r>
            <a:endParaRPr lang="hu-HU" dirty="0">
              <a:solidFill>
                <a:schemeClr val="tx1">
                  <a:lumMod val="75000"/>
                  <a:lumOff val="25000"/>
                </a:schemeClr>
              </a:solidFill>
            </a:endParaRPr>
          </a:p>
        </p:txBody>
      </p:sp>
      <p:sp>
        <p:nvSpPr>
          <p:cNvPr id="53251" name="Tartalom helye 2"/>
          <p:cNvSpPr>
            <a:spLocks noGrp="1"/>
          </p:cNvSpPr>
          <p:nvPr>
            <p:ph idx="1"/>
          </p:nvPr>
        </p:nvSpPr>
        <p:spPr>
          <a:xfrm>
            <a:off x="1096963" y="1846263"/>
            <a:ext cx="10058400" cy="4391025"/>
          </a:xfrm>
        </p:spPr>
        <p:txBody>
          <a:bodyPr>
            <a:noAutofit/>
          </a:bodyPr>
          <a:lstStyle/>
          <a:p>
            <a:pPr marL="0" indent="0" eaLnBrk="1" hangingPunct="1">
              <a:buNone/>
            </a:pPr>
            <a:r>
              <a:rPr lang="hu-HU" altLang="hu-HU" sz="2500" dirty="0" smtClean="0"/>
              <a:t>A kreativitás több mint az intelligencia, nem más, mint a külvilág realitásaival szemben tanúsított </a:t>
            </a:r>
            <a:r>
              <a:rPr lang="hu-HU" altLang="hu-HU" sz="2500" b="1" dirty="0" smtClean="0"/>
              <a:t>sikeres attitűd</a:t>
            </a:r>
            <a:r>
              <a:rPr lang="hu-HU" altLang="hu-HU" sz="2500" dirty="0" smtClean="0"/>
              <a:t>. Lehet valaki intelligens kreativitás nélkül, de a </a:t>
            </a:r>
            <a:r>
              <a:rPr lang="hu-HU" altLang="hu-HU" sz="2500" b="1" dirty="0" smtClean="0"/>
              <a:t>kreativitás mindig magas intelligencia szinttel társul</a:t>
            </a:r>
            <a:r>
              <a:rPr lang="hu-HU" altLang="hu-HU" sz="2500" dirty="0" smtClean="0"/>
              <a:t>. </a:t>
            </a:r>
          </a:p>
          <a:p>
            <a:pPr marL="0" indent="0" eaLnBrk="1" hangingPunct="1">
              <a:buNone/>
            </a:pPr>
            <a:r>
              <a:rPr lang="hu-HU" altLang="hu-HU" sz="2500" dirty="0" smtClean="0"/>
              <a:t>Az ilyen ember az élet minden területén eredeti és újszerű megoldásokra képes, sajátos egyéni módon.</a:t>
            </a:r>
          </a:p>
          <a:p>
            <a:pPr marL="0" indent="0" eaLnBrk="1" hangingPunct="1">
              <a:buNone/>
            </a:pPr>
            <a:r>
              <a:rPr lang="hu-HU" altLang="hu-HU" sz="2500" dirty="0" smtClean="0"/>
              <a:t>Ezen terület vizsgálatával jól mérhető a rendtartó képesség. Ez vonatkozik gondolatainak rendszerezésére és a maga körül tartott rendre is. </a:t>
            </a:r>
          </a:p>
          <a:p>
            <a:pPr marL="0" indent="0" eaLnBrk="1" hangingPunct="1">
              <a:buNone/>
            </a:pPr>
            <a:r>
              <a:rPr lang="hu-HU" altLang="hu-HU" sz="2500" i="1" dirty="0" smtClean="0"/>
              <a:t>„A kreativitás csupán a dolgok összekapcsolását jelenti. Ha megkérdeznéd a kreatív embereket, hogyan értek el valamit, kicsit bűnösnek fogják magukat érezni, mert valójában nem csináltak semmit. Csak megláttak valamit, ami egy idő után nyilvánvalóvá vált a számukra.” Steve </a:t>
            </a:r>
            <a:r>
              <a:rPr lang="hu-HU" altLang="hu-HU" sz="2500" i="1" dirty="0" err="1" smtClean="0"/>
              <a:t>Jobs</a:t>
            </a:r>
            <a:endParaRPr lang="hu-HU" altLang="hu-HU" sz="2500" i="1" dirty="0" smtClean="0"/>
          </a:p>
        </p:txBody>
      </p:sp>
      <p:pic>
        <p:nvPicPr>
          <p:cNvPr id="53252"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298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Beállítódás, érdeklődés</a:t>
            </a:r>
            <a:endParaRPr lang="hu-HU" dirty="0">
              <a:solidFill>
                <a:schemeClr val="tx1">
                  <a:lumMod val="75000"/>
                  <a:lumOff val="25000"/>
                </a:schemeClr>
              </a:solidFill>
            </a:endParaRPr>
          </a:p>
        </p:txBody>
      </p:sp>
      <p:sp>
        <p:nvSpPr>
          <p:cNvPr id="55299" name="Tartalom helye 2"/>
          <p:cNvSpPr>
            <a:spLocks noGrp="1"/>
          </p:cNvSpPr>
          <p:nvPr>
            <p:ph idx="1"/>
          </p:nvPr>
        </p:nvSpPr>
        <p:spPr>
          <a:xfrm>
            <a:off x="1096963" y="1846263"/>
            <a:ext cx="10058400" cy="4462462"/>
          </a:xfrm>
        </p:spPr>
        <p:txBody>
          <a:bodyPr>
            <a:normAutofit lnSpcReduction="10000"/>
          </a:bodyPr>
          <a:lstStyle/>
          <a:p>
            <a:pPr marL="0" indent="0" eaLnBrk="1" hangingPunct="1">
              <a:buNone/>
            </a:pPr>
            <a:r>
              <a:rPr lang="hu-HU" altLang="hu-HU" sz="2600" dirty="0" smtClean="0"/>
              <a:t>A </a:t>
            </a:r>
            <a:r>
              <a:rPr lang="hu-HU" altLang="hu-HU" sz="2600" b="1" dirty="0" smtClean="0"/>
              <a:t>humán típusú</a:t>
            </a:r>
            <a:r>
              <a:rPr lang="hu-HU" altLang="hu-HU" sz="2600" dirty="0" smtClean="0"/>
              <a:t> beállítódás az emberi dolgok iránt tanúsított érdeklődés, érzelmesebb, gyakorlatiasabb viszonyulást, élménykészséget jelent. </a:t>
            </a:r>
          </a:p>
          <a:p>
            <a:pPr marL="0" indent="0" eaLnBrk="1" hangingPunct="1">
              <a:buNone/>
            </a:pPr>
            <a:r>
              <a:rPr lang="hu-HU" altLang="hu-HU" sz="2600" dirty="0" smtClean="0"/>
              <a:t>A humán gondolkodású ember olyan, aki gondolkodásmódjával közelít a társadalmilag elfogadott normákhoz, közösségi, elfogadó és képes befogadni a másik ember gondjait. </a:t>
            </a:r>
          </a:p>
          <a:p>
            <a:pPr marL="0" indent="0" eaLnBrk="1" hangingPunct="1">
              <a:buNone/>
            </a:pPr>
            <a:r>
              <a:rPr lang="hu-HU" altLang="hu-HU" sz="2600" dirty="0" smtClean="0"/>
              <a:t>A </a:t>
            </a:r>
            <a:r>
              <a:rPr lang="hu-HU" altLang="hu-HU" sz="2600" b="1" dirty="0" smtClean="0"/>
              <a:t>reál-típusú</a:t>
            </a:r>
            <a:r>
              <a:rPr lang="hu-HU" altLang="hu-HU" sz="2600" dirty="0" smtClean="0"/>
              <a:t> beállítódás introvertáltabb viselkedést, a realitás és a tudományos dolgok felé fordulást jelent. </a:t>
            </a:r>
          </a:p>
          <a:p>
            <a:pPr marL="0" indent="0" eaLnBrk="1" hangingPunct="1">
              <a:buNone/>
            </a:pPr>
            <a:r>
              <a:rPr lang="hu-HU" altLang="hu-HU" sz="2600" dirty="0" smtClean="0"/>
              <a:t>Az ilyen egyének kevesebb gyakorlati ügyességet mutathat a mindennapi dolgokban. Érzelmi megnyilvánulásai visszafogottabbak. </a:t>
            </a:r>
          </a:p>
          <a:p>
            <a:pPr marL="0" indent="0" eaLnBrk="1" hangingPunct="1">
              <a:buNone/>
            </a:pPr>
            <a:r>
              <a:rPr lang="hu-HU" altLang="hu-HU" sz="2600" dirty="0" smtClean="0"/>
              <a:t>Nem igazán érdekli saját társadalmi elfogadtatása, nem várja el, hogy befogadják, s maga sem akar túl sok problémát befogadni. </a:t>
            </a:r>
          </a:p>
          <a:p>
            <a:pPr eaLnBrk="1" hangingPunct="1"/>
            <a:endParaRPr lang="hu-HU" altLang="hu-HU" dirty="0" smtClean="0"/>
          </a:p>
        </p:txBody>
      </p:sp>
      <p:pic>
        <p:nvPicPr>
          <p:cNvPr id="55300"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86110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lstStyle/>
          <a:p>
            <a:endParaRPr lang="hu-HU"/>
          </a:p>
        </p:txBody>
      </p:sp>
      <p:pic>
        <p:nvPicPr>
          <p:cNvPr id="4" name="Kép 3"/>
          <p:cNvPicPr>
            <a:picLocks noChangeAspect="1"/>
          </p:cNvPicPr>
          <p:nvPr/>
        </p:nvPicPr>
        <p:blipFill>
          <a:blip r:embed="rId3"/>
          <a:stretch>
            <a:fillRect/>
          </a:stretch>
        </p:blipFill>
        <p:spPr>
          <a:xfrm>
            <a:off x="838200" y="365124"/>
            <a:ext cx="10515600" cy="6060961"/>
          </a:xfrm>
          <a:prstGeom prst="rect">
            <a:avLst/>
          </a:prstGeom>
        </p:spPr>
      </p:pic>
    </p:spTree>
    <p:extLst>
      <p:ext uri="{BB962C8B-B14F-4D97-AF65-F5344CB8AC3E}">
        <p14:creationId xmlns:p14="http://schemas.microsoft.com/office/powerpoint/2010/main" val="882289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ENERGIZÁLTSÁG</a:t>
            </a:r>
          </a:p>
        </p:txBody>
      </p:sp>
      <p:sp>
        <p:nvSpPr>
          <p:cNvPr id="57347" name="Tartalom helye 2"/>
          <p:cNvSpPr>
            <a:spLocks noGrp="1"/>
          </p:cNvSpPr>
          <p:nvPr>
            <p:ph idx="1"/>
          </p:nvPr>
        </p:nvSpPr>
        <p:spPr/>
        <p:txBody>
          <a:bodyPr>
            <a:normAutofit lnSpcReduction="10000"/>
          </a:bodyPr>
          <a:lstStyle/>
          <a:p>
            <a:pPr marL="0" indent="0" eaLnBrk="1" hangingPunct="1">
              <a:buNone/>
            </a:pPr>
            <a:r>
              <a:rPr lang="hu-HU" altLang="hu-HU" dirty="0" smtClean="0"/>
              <a:t>Velünk született tetterők, melyeknek a vitalitásunkat és az akaraterőnket köszönhetjük. </a:t>
            </a:r>
          </a:p>
          <a:p>
            <a:pPr marL="0" indent="0" eaLnBrk="1" hangingPunct="1">
              <a:buNone/>
            </a:pPr>
            <a:r>
              <a:rPr lang="hu-HU" altLang="hu-HU" dirty="0" smtClean="0"/>
              <a:t>A nagy energia készlettel rendelkező emberek erőt sugároznak. Életüket maguk irányítják, általában kedvelik a harsány nagy dolgokat.</a:t>
            </a:r>
          </a:p>
          <a:p>
            <a:pPr marL="0" indent="0" eaLnBrk="1" hangingPunct="1">
              <a:buNone/>
            </a:pPr>
            <a:r>
              <a:rPr lang="hu-HU" altLang="hu-HU" dirty="0" smtClean="0"/>
              <a:t>A szerényebb energia készlettel rendelkező emberek tartózkodóbbak, visszafogottabbak és gyakran befolyásolhatóak.</a:t>
            </a:r>
          </a:p>
          <a:p>
            <a:pPr marL="0" indent="0" eaLnBrk="1" hangingPunct="1">
              <a:buNone/>
            </a:pPr>
            <a:r>
              <a:rPr lang="hu-HU" altLang="hu-HU" dirty="0" smtClean="0"/>
              <a:t>Önmagában az energia megléte nem elegendő, az is fontos hogy a meglévő energiákat, hogyan használják. Ha gazdaságosan, akkor az élet minden területén hatékony tud lenni. </a:t>
            </a:r>
          </a:p>
          <a:p>
            <a:pPr marL="0" indent="0" eaLnBrk="1" hangingPunct="1">
              <a:buNone/>
            </a:pPr>
            <a:r>
              <a:rPr lang="hu-HU" altLang="hu-HU" dirty="0" smtClean="0"/>
              <a:t>De ha pazarlóan szétszórja, akkor a céljait nehezen tudja magvalósítani.</a:t>
            </a:r>
          </a:p>
          <a:p>
            <a:pPr eaLnBrk="1" hangingPunct="1"/>
            <a:endParaRPr lang="hu-HU" altLang="hu-HU" dirty="0" smtClean="0"/>
          </a:p>
        </p:txBody>
      </p:sp>
      <p:pic>
        <p:nvPicPr>
          <p:cNvPr id="5734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3385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TEVÉKENYSÉGI </a:t>
            </a:r>
            <a:r>
              <a:rPr lang="hu-HU" dirty="0" smtClean="0">
                <a:solidFill>
                  <a:schemeClr val="tx1">
                    <a:lumMod val="75000"/>
                    <a:lumOff val="25000"/>
                  </a:schemeClr>
                </a:solidFill>
              </a:rPr>
              <a:t>SZINT</a:t>
            </a:r>
            <a:endParaRPr lang="hu-HU" dirty="0">
              <a:solidFill>
                <a:schemeClr val="tx1">
                  <a:lumMod val="75000"/>
                  <a:lumOff val="25000"/>
                </a:schemeClr>
              </a:solidFill>
            </a:endParaRPr>
          </a:p>
        </p:txBody>
      </p:sp>
      <p:sp>
        <p:nvSpPr>
          <p:cNvPr id="59395" name="Tartalom helye 2"/>
          <p:cNvSpPr>
            <a:spLocks noGrp="1"/>
          </p:cNvSpPr>
          <p:nvPr>
            <p:ph idx="1"/>
          </p:nvPr>
        </p:nvSpPr>
        <p:spPr/>
        <p:txBody>
          <a:bodyPr/>
          <a:lstStyle/>
          <a:p>
            <a:pPr marL="0" indent="0" eaLnBrk="1" hangingPunct="1">
              <a:buNone/>
            </a:pPr>
            <a:r>
              <a:rPr lang="hu-HU" altLang="hu-HU" sz="2800" dirty="0" smtClean="0"/>
              <a:t>A munkatevékenységünkben jelen van minden személyiségünket meghatározó lényeges elem.</a:t>
            </a:r>
          </a:p>
          <a:p>
            <a:pPr marL="0" indent="0" eaLnBrk="1" hangingPunct="1">
              <a:buNone/>
            </a:pPr>
            <a:r>
              <a:rPr lang="hu-HU" altLang="hu-HU" sz="2800" dirty="0" smtClean="0"/>
              <a:t>Az </a:t>
            </a:r>
            <a:r>
              <a:rPr lang="hu-HU" altLang="hu-HU" sz="2800" i="1" dirty="0" smtClean="0"/>
              <a:t>energia felhasználás</a:t>
            </a:r>
            <a:r>
              <a:rPr lang="hu-HU" altLang="hu-HU" sz="2800" dirty="0" smtClean="0"/>
              <a:t> tendenciáját vizsgálva különböző az emberek hozzáállása abból a szempontból, hogy melyik szakaszában fejtik ki a legtöbb erőt, a munkavégzésük során.</a:t>
            </a:r>
          </a:p>
          <a:p>
            <a:pPr marL="0" indent="0" eaLnBrk="1" hangingPunct="1">
              <a:buNone/>
            </a:pPr>
            <a:r>
              <a:rPr lang="hu-HU" altLang="hu-HU" sz="2800" dirty="0" smtClean="0"/>
              <a:t>Egyenletes munkavégzéshez jó energiagazdálkodásra van szükség.</a:t>
            </a:r>
          </a:p>
          <a:p>
            <a:pPr marL="0" indent="0" eaLnBrk="1" hangingPunct="1">
              <a:buNone/>
            </a:pPr>
            <a:r>
              <a:rPr lang="hu-HU" altLang="hu-HU" sz="2800" dirty="0" smtClean="0"/>
              <a:t>Alkalmazkodó a beállítottsága, ha a közösségi érdekeket szem előtt tartva könnyedén elfogadja a szabályokat és mások véleménykülönbségét.</a:t>
            </a:r>
          </a:p>
        </p:txBody>
      </p:sp>
      <p:pic>
        <p:nvPicPr>
          <p:cNvPr id="59396" name="Kép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76346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MUNKAVÉGZÉS</a:t>
            </a:r>
            <a:endParaRPr lang="hu-HU" dirty="0">
              <a:solidFill>
                <a:schemeClr val="tx1">
                  <a:lumMod val="75000"/>
                  <a:lumOff val="25000"/>
                </a:schemeClr>
              </a:solidFill>
            </a:endParaRPr>
          </a:p>
        </p:txBody>
      </p:sp>
      <p:sp>
        <p:nvSpPr>
          <p:cNvPr id="60419" name="Tartalom helye 2"/>
          <p:cNvSpPr>
            <a:spLocks noGrp="1"/>
          </p:cNvSpPr>
          <p:nvPr>
            <p:ph idx="1"/>
          </p:nvPr>
        </p:nvSpPr>
        <p:spPr>
          <a:xfrm>
            <a:off x="1266825" y="1776413"/>
            <a:ext cx="10085388" cy="4451350"/>
          </a:xfrm>
        </p:spPr>
        <p:txBody>
          <a:bodyPr>
            <a:normAutofit/>
          </a:bodyPr>
          <a:lstStyle/>
          <a:p>
            <a:pPr marL="0" indent="0" eaLnBrk="1" hangingPunct="1">
              <a:buNone/>
            </a:pPr>
            <a:r>
              <a:rPr lang="hu-HU" altLang="hu-HU" sz="2400" b="1" i="1" dirty="0" smtClean="0"/>
              <a:t>Hagyománytisztelő</a:t>
            </a:r>
            <a:r>
              <a:rPr lang="hu-HU" altLang="hu-HU" sz="2400" i="1" dirty="0" smtClean="0"/>
              <a:t>,</a:t>
            </a:r>
            <a:r>
              <a:rPr lang="hu-HU" altLang="hu-HU" sz="2400" dirty="0" smtClean="0"/>
              <a:t> ha a normáktól nem szívesen tér el, a jól bevált dolgokat helyezi előtérbe. A kreativitás nem az erőssége, viszont nagyon jól tudja végezni a rutinfeladatokat.</a:t>
            </a:r>
          </a:p>
          <a:p>
            <a:pPr marL="0" indent="0" eaLnBrk="1" hangingPunct="1">
              <a:buNone/>
            </a:pPr>
            <a:r>
              <a:rPr lang="hu-HU" altLang="hu-HU" sz="2400" b="1" i="1" dirty="0" smtClean="0"/>
              <a:t>Újító, kreatív</a:t>
            </a:r>
            <a:r>
              <a:rPr lang="hu-HU" altLang="hu-HU" sz="2400" b="1" dirty="0" smtClean="0"/>
              <a:t> </a:t>
            </a:r>
            <a:r>
              <a:rPr lang="hu-HU" altLang="hu-HU" sz="2400" dirty="0" smtClean="0"/>
              <a:t>az a személy, aki mindig keresi az új lehetőségeket. A szabályokat hajlamos felrúgni, a korlátokat és a monotóniát rosszul tűri.</a:t>
            </a:r>
          </a:p>
          <a:p>
            <a:pPr marL="0" indent="0" eaLnBrk="1" hangingPunct="1">
              <a:buNone/>
            </a:pPr>
            <a:r>
              <a:rPr lang="hu-HU" altLang="hu-HU" sz="2400" dirty="0" smtClean="0"/>
              <a:t>A munkatevékenység vizsgálatánál lényeges kérdés a </a:t>
            </a:r>
            <a:r>
              <a:rPr lang="hu-HU" altLang="hu-HU" sz="2400" b="1" i="1" dirty="0" smtClean="0"/>
              <a:t>döntésekhez való viszonyulás</a:t>
            </a:r>
            <a:r>
              <a:rPr lang="hu-HU" altLang="hu-HU" sz="2400" b="1" dirty="0" smtClean="0"/>
              <a:t>.</a:t>
            </a:r>
            <a:r>
              <a:rPr lang="hu-HU" altLang="hu-HU" sz="2400" dirty="0" smtClean="0"/>
              <a:t> A döntőképesség meghatározhatja az adott munkára való alkalmasságot. Vezetőknél nélkülözhetetlen ez a képesség. </a:t>
            </a:r>
          </a:p>
          <a:p>
            <a:pPr marL="0" indent="0" eaLnBrk="1" hangingPunct="1">
              <a:buNone/>
            </a:pPr>
            <a:r>
              <a:rPr lang="hu-HU" altLang="hu-HU" sz="2400" b="1" i="1" dirty="0" smtClean="0"/>
              <a:t>A szervezőkészség</a:t>
            </a:r>
            <a:r>
              <a:rPr lang="hu-HU" altLang="hu-HU" sz="2400" b="1" dirty="0" smtClean="0"/>
              <a:t> </a:t>
            </a:r>
            <a:r>
              <a:rPr lang="hu-HU" altLang="hu-HU" sz="2400" dirty="0" smtClean="0"/>
              <a:t>szintén nagyon fontos szerepet kap a munkatevékenységben. Azok, akik rendelkeznek e képességgel, a meghatározott cél elérése érdekében tudják a dolgokat rendszerbe állítani. Képesek a munkafolyamatokat gazdaságosabbá és hatékonyabbá tenni.</a:t>
            </a:r>
          </a:p>
          <a:p>
            <a:pPr marL="0" indent="0" eaLnBrk="1" hangingPunct="1">
              <a:buNone/>
            </a:pPr>
            <a:endParaRPr lang="hu-HU" altLang="hu-HU" sz="2400" dirty="0" smtClean="0"/>
          </a:p>
        </p:txBody>
      </p:sp>
      <p:pic>
        <p:nvPicPr>
          <p:cNvPr id="60420" name="Kép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0157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Önismereti teszt</a:t>
            </a:r>
            <a:endParaRPr lang="hu-HU" dirty="0"/>
          </a:p>
        </p:txBody>
      </p:sp>
      <p:sp>
        <p:nvSpPr>
          <p:cNvPr id="3" name="Tartalom helye 2"/>
          <p:cNvSpPr>
            <a:spLocks noGrp="1"/>
          </p:cNvSpPr>
          <p:nvPr>
            <p:ph idx="1"/>
          </p:nvPr>
        </p:nvSpPr>
        <p:spPr>
          <a:xfrm>
            <a:off x="1271588" y="1846263"/>
            <a:ext cx="9720262" cy="4391025"/>
          </a:xfrm>
        </p:spPr>
        <p:txBody>
          <a:bodyPr/>
          <a:lstStyle/>
          <a:p>
            <a:pPr marL="0" indent="0">
              <a:buFont typeface="Calibri" panose="020F0502020204030204" pitchFamily="34" charset="0"/>
              <a:buNone/>
              <a:defRPr/>
            </a:pPr>
            <a:r>
              <a:rPr lang="hu-HU" sz="2800" b="1" dirty="0" smtClean="0"/>
              <a:t>4 viselkedési stílus</a:t>
            </a:r>
            <a:endParaRPr lang="hu-HU" sz="2800" b="1" dirty="0"/>
          </a:p>
          <a:p>
            <a:pPr marL="0" indent="0">
              <a:buFont typeface="Calibri" panose="020F0502020204030204" pitchFamily="34" charset="0"/>
              <a:buNone/>
              <a:defRPr/>
            </a:pPr>
            <a:r>
              <a:rPr lang="hu-HU" sz="2800" dirty="0"/>
              <a:t>Milyennek látjuk magunkat? </a:t>
            </a:r>
            <a:endParaRPr lang="hu-HU" sz="2800" dirty="0" smtClean="0"/>
          </a:p>
          <a:p>
            <a:pPr marL="0" indent="0">
              <a:buFont typeface="Calibri" panose="020F0502020204030204" pitchFamily="34" charset="0"/>
              <a:buNone/>
              <a:defRPr/>
            </a:pPr>
            <a:r>
              <a:rPr lang="hu-HU" sz="2800" dirty="0"/>
              <a:t>Munkában vagy </a:t>
            </a:r>
            <a:r>
              <a:rPr lang="hu-HU" sz="2800" dirty="0" smtClean="0"/>
              <a:t>magánemberként…</a:t>
            </a:r>
          </a:p>
          <a:p>
            <a:pPr marL="0" indent="0">
              <a:buFont typeface="Calibri" panose="020F0502020204030204" pitchFamily="34" charset="0"/>
              <a:buNone/>
              <a:defRPr/>
            </a:pPr>
            <a:r>
              <a:rPr lang="hu-HU" sz="2800" dirty="0"/>
              <a:t>Az önismeret előfeltétele az önmegfigyelés. </a:t>
            </a:r>
            <a:endParaRPr lang="hu-HU" sz="2800" dirty="0" smtClean="0"/>
          </a:p>
          <a:p>
            <a:pPr marL="0" indent="0">
              <a:buFont typeface="Calibri" panose="020F0502020204030204" pitchFamily="34" charset="0"/>
              <a:buNone/>
              <a:defRPr/>
            </a:pPr>
            <a:r>
              <a:rPr lang="hu-HU" sz="2800" dirty="0"/>
              <a:t>H</a:t>
            </a:r>
            <a:r>
              <a:rPr lang="hu-HU" sz="2800" dirty="0" smtClean="0"/>
              <a:t>ogyan </a:t>
            </a:r>
            <a:r>
              <a:rPr lang="hu-HU" sz="2800" dirty="0"/>
              <a:t>kell tudatosan kihasználni erősségeinket és kivédeni </a:t>
            </a:r>
            <a:r>
              <a:rPr lang="hu-HU" sz="2800" dirty="0" smtClean="0"/>
              <a:t>gyengeségeink?</a:t>
            </a:r>
          </a:p>
          <a:p>
            <a:pPr marL="0" indent="0">
              <a:buFont typeface="Calibri" panose="020F0502020204030204" pitchFamily="34" charset="0"/>
              <a:buNone/>
              <a:defRPr/>
            </a:pPr>
            <a:r>
              <a:rPr lang="hu-HU" sz="2800" dirty="0"/>
              <a:t>Mit jelent a négy színstílus</a:t>
            </a:r>
            <a:r>
              <a:rPr lang="hu-HU" sz="2800" dirty="0" smtClean="0"/>
              <a:t>? Színes önarckép! </a:t>
            </a:r>
          </a:p>
          <a:p>
            <a:pPr marL="0" indent="0">
              <a:buFont typeface="Calibri" panose="020F0502020204030204" pitchFamily="34" charset="0"/>
              <a:buNone/>
              <a:defRPr/>
            </a:pPr>
            <a:r>
              <a:rPr lang="hu-HU" sz="2800" dirty="0" smtClean="0"/>
              <a:t>Milyen színű vagyok?</a:t>
            </a:r>
            <a:endParaRPr lang="hu-HU" sz="2800" dirty="0"/>
          </a:p>
          <a:p>
            <a:pPr marL="0" indent="0">
              <a:buFont typeface="Calibri" panose="020F0502020204030204" pitchFamily="34" charset="0"/>
              <a:buNone/>
              <a:defRPr/>
            </a:pPr>
            <a:endParaRPr lang="hu-HU" sz="2800" dirty="0"/>
          </a:p>
          <a:p>
            <a:pPr marL="0" indent="0">
              <a:buFont typeface="Calibri" panose="020F0502020204030204" pitchFamily="34" charset="0"/>
              <a:buNone/>
              <a:defRPr/>
            </a:pPr>
            <a:endParaRPr lang="hu-HU" sz="2800" dirty="0"/>
          </a:p>
          <a:p>
            <a:pPr marL="0" indent="0">
              <a:buFont typeface="Calibri" panose="020F0502020204030204" pitchFamily="34" charset="0"/>
              <a:buNone/>
              <a:defRPr/>
            </a:pPr>
            <a:endParaRPr lang="hu-HU" dirty="0" smtClean="0"/>
          </a:p>
          <a:p>
            <a:pPr>
              <a:defRPr/>
            </a:pPr>
            <a:endParaRPr lang="hu-HU" dirty="0"/>
          </a:p>
          <a:p>
            <a:pPr marL="0" indent="0">
              <a:buFont typeface="Calibri" panose="020F0502020204030204" pitchFamily="34" charset="0"/>
              <a:buNone/>
              <a:defRPr/>
            </a:pPr>
            <a:endParaRPr lang="hu-HU" dirty="0"/>
          </a:p>
        </p:txBody>
      </p:sp>
      <p:pic>
        <p:nvPicPr>
          <p:cNvPr id="61444" name="Kép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50075" y="1063625"/>
            <a:ext cx="3548063"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Kép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63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Önismeret -  DISC -  Milyen színű vagyok?</a:t>
            </a:r>
            <a:endParaRPr lang="hu-HU" dirty="0"/>
          </a:p>
        </p:txBody>
      </p:sp>
      <p:sp>
        <p:nvSpPr>
          <p:cNvPr id="63491" name="Tartalom helye 2"/>
          <p:cNvSpPr>
            <a:spLocks noGrp="1"/>
          </p:cNvSpPr>
          <p:nvPr>
            <p:ph idx="1"/>
          </p:nvPr>
        </p:nvSpPr>
        <p:spPr>
          <a:xfrm>
            <a:off x="1096962" y="1824038"/>
            <a:ext cx="10256837" cy="4759642"/>
          </a:xfrm>
        </p:spPr>
        <p:txBody>
          <a:bodyPr>
            <a:normAutofit fontScale="92500" lnSpcReduction="20000"/>
          </a:bodyPr>
          <a:lstStyle/>
          <a:p>
            <a:pPr marL="0" indent="0">
              <a:buNone/>
            </a:pPr>
            <a:endParaRPr lang="hu-HU" altLang="hu-HU" b="1" dirty="0" smtClean="0"/>
          </a:p>
          <a:p>
            <a:pPr marL="0" indent="0">
              <a:buNone/>
            </a:pPr>
            <a:endParaRPr lang="hu-HU" altLang="hu-HU" b="1" dirty="0"/>
          </a:p>
          <a:p>
            <a:pPr marL="0" indent="0">
              <a:buNone/>
            </a:pPr>
            <a:endParaRPr lang="hu-HU" altLang="hu-HU" b="1" dirty="0" smtClean="0"/>
          </a:p>
          <a:p>
            <a:pPr marL="0" indent="0">
              <a:buNone/>
            </a:pPr>
            <a:endParaRPr lang="hu-HU" altLang="hu-HU" b="1" dirty="0" smtClean="0"/>
          </a:p>
          <a:p>
            <a:pPr marL="0" indent="0">
              <a:buNone/>
            </a:pPr>
            <a:r>
              <a:rPr lang="hu-HU" altLang="hu-HU" b="1" dirty="0" smtClean="0"/>
              <a:t>Dominancia (D) (</a:t>
            </a:r>
            <a:r>
              <a:rPr lang="hu-HU" altLang="hu-HU" b="1" dirty="0" err="1" smtClean="0"/>
              <a:t>Dominance</a:t>
            </a:r>
            <a:r>
              <a:rPr lang="hu-HU" altLang="hu-HU" b="1" dirty="0" smtClean="0"/>
              <a:t>): </a:t>
            </a:r>
            <a:r>
              <a:rPr lang="hu-HU" altLang="hu-HU" dirty="0" smtClean="0"/>
              <a:t>Feladatközpontú, extrovertált.  Viselkedése közvetlen és független. </a:t>
            </a:r>
          </a:p>
          <a:p>
            <a:pPr marL="0" indent="0">
              <a:buNone/>
            </a:pPr>
            <a:r>
              <a:rPr lang="hu-HU" altLang="hu-HU" b="1" dirty="0" smtClean="0"/>
              <a:t>Befolyásolás (I) </a:t>
            </a:r>
            <a:r>
              <a:rPr lang="hu-HU" altLang="hu-HU" b="1" dirty="0" err="1" smtClean="0"/>
              <a:t>Influence</a:t>
            </a:r>
            <a:r>
              <a:rPr lang="hu-HU" altLang="hu-HU" b="1" dirty="0" smtClean="0"/>
              <a:t>: </a:t>
            </a:r>
            <a:r>
              <a:rPr lang="hu-HU" altLang="hu-HU" dirty="0" smtClean="0"/>
              <a:t>Emberközpontú és extrovertált. Viselkedése nyílt és közvetlen. </a:t>
            </a:r>
          </a:p>
          <a:p>
            <a:pPr marL="0" indent="0">
              <a:buNone/>
            </a:pPr>
            <a:r>
              <a:rPr lang="hu-HU" altLang="hu-HU" b="1" dirty="0" smtClean="0"/>
              <a:t>Stabilitás (kitartó, szilárd)(S) </a:t>
            </a:r>
            <a:r>
              <a:rPr lang="hu-HU" altLang="hu-HU" b="1" dirty="0" err="1" smtClean="0"/>
              <a:t>Steadiness</a:t>
            </a:r>
            <a:r>
              <a:rPr lang="hu-HU" altLang="hu-HU" dirty="0" smtClean="0"/>
              <a:t>: Emberközpontú és introvertált, igazi csapatjátékos.</a:t>
            </a:r>
          </a:p>
          <a:p>
            <a:pPr marL="0" indent="0">
              <a:buNone/>
            </a:pPr>
            <a:r>
              <a:rPr lang="hu-HU" altLang="hu-HU" b="1" dirty="0" smtClean="0"/>
              <a:t>Szabálytisztelet (kötelességtudó)(C) </a:t>
            </a:r>
            <a:r>
              <a:rPr lang="hu-HU" altLang="hu-HU" dirty="0" err="1" smtClean="0"/>
              <a:t>Conscientious</a:t>
            </a:r>
            <a:r>
              <a:rPr lang="hu-HU" altLang="hu-HU" dirty="0" smtClean="0"/>
              <a:t>: Feladatközpontú és introvertált</a:t>
            </a:r>
          </a:p>
          <a:p>
            <a:endParaRPr lang="hu-HU" altLang="hu-HU" sz="2400" dirty="0" smtClean="0"/>
          </a:p>
        </p:txBody>
      </p:sp>
      <p:pic>
        <p:nvPicPr>
          <p:cNvPr id="63492" name="Kép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963" y="1512396"/>
            <a:ext cx="3268003" cy="171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29683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endParaRPr lang="hu-HU"/>
          </a:p>
        </p:txBody>
      </p:sp>
      <p:pic>
        <p:nvPicPr>
          <p:cNvPr id="65539" name="Tartalom helye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0" y="159582"/>
            <a:ext cx="12192000" cy="6813652"/>
          </a:xfrm>
        </p:spPr>
      </p:pic>
    </p:spTree>
    <p:extLst>
      <p:ext uri="{BB962C8B-B14F-4D97-AF65-F5344CB8AC3E}">
        <p14:creationId xmlns:p14="http://schemas.microsoft.com/office/powerpoint/2010/main" val="21686076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a:t>A </a:t>
            </a:r>
            <a:r>
              <a:rPr lang="hu-HU" dirty="0" smtClean="0">
                <a:solidFill>
                  <a:srgbClr val="FF0000"/>
                </a:solidFill>
              </a:rPr>
              <a:t>PIROS</a:t>
            </a:r>
            <a:r>
              <a:rPr lang="hu-HU" dirty="0" smtClean="0"/>
              <a:t> </a:t>
            </a:r>
            <a:endParaRPr lang="hu-HU" dirty="0"/>
          </a:p>
        </p:txBody>
      </p:sp>
      <p:sp>
        <p:nvSpPr>
          <p:cNvPr id="67587" name="Tartalom helye 2"/>
          <p:cNvSpPr>
            <a:spLocks noGrp="1"/>
          </p:cNvSpPr>
          <p:nvPr>
            <p:ph idx="1"/>
          </p:nvPr>
        </p:nvSpPr>
        <p:spPr>
          <a:xfrm>
            <a:off x="1096963" y="1846263"/>
            <a:ext cx="10058400" cy="4606925"/>
          </a:xfrm>
        </p:spPr>
        <p:txBody>
          <a:bodyPr/>
          <a:lstStyle/>
          <a:p>
            <a:pPr marL="0" indent="0">
              <a:buNone/>
            </a:pPr>
            <a:r>
              <a:rPr lang="hu-HU" altLang="hu-HU" sz="2800" dirty="0" smtClean="0"/>
              <a:t>A „Pirosakra” a cselekvés, a határozott döntéshozatal jellemző. Gyorsan, a legfontosabb és legsürgősebb feladatokra koncentrálva reagálnak. </a:t>
            </a:r>
          </a:p>
          <a:p>
            <a:pPr marL="0" indent="0">
              <a:buNone/>
            </a:pPr>
            <a:r>
              <a:rPr lang="hu-HU" altLang="hu-HU" sz="2800" dirty="0" smtClean="0"/>
              <a:t>Gyakran ellentmondást nem tűrő modorban közlik másokkal véleményüket. A Piros értékesítési szakemberek mindig tudják vagy tudni vélik, mire van szüksége a másiknak. </a:t>
            </a:r>
          </a:p>
          <a:p>
            <a:pPr marL="0" indent="0">
              <a:buNone/>
            </a:pPr>
            <a:r>
              <a:rPr lang="hu-HU" altLang="hu-HU" sz="2800" dirty="0" smtClean="0"/>
              <a:t>Természetes erő sugárzik belőlük, és szeretik, ha kézben tartják a helyzetet. Általában nagyon kritikusak és szeretik a kihívásokat, mivel a kihívások lehetővé teszik, hogy próbára tegyék és hasznosítsák erősségeiket. </a:t>
            </a:r>
          </a:p>
        </p:txBody>
      </p:sp>
      <p:pic>
        <p:nvPicPr>
          <p:cNvPr id="6758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7721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a:t>A </a:t>
            </a:r>
            <a:r>
              <a:rPr lang="hu-HU" dirty="0" smtClean="0">
                <a:solidFill>
                  <a:srgbClr val="0070C0"/>
                </a:solidFill>
              </a:rPr>
              <a:t>KÉK</a:t>
            </a:r>
            <a:endParaRPr lang="hu-HU" dirty="0"/>
          </a:p>
        </p:txBody>
      </p:sp>
      <p:sp>
        <p:nvSpPr>
          <p:cNvPr id="71683" name="Tartalom helye 2"/>
          <p:cNvSpPr>
            <a:spLocks noGrp="1"/>
          </p:cNvSpPr>
          <p:nvPr>
            <p:ph idx="1"/>
          </p:nvPr>
        </p:nvSpPr>
        <p:spPr/>
        <p:txBody>
          <a:bodyPr/>
          <a:lstStyle/>
          <a:p>
            <a:pPr marL="0" indent="0">
              <a:buNone/>
            </a:pPr>
            <a:r>
              <a:rPr lang="hu-HU" altLang="hu-HU" sz="2800" dirty="0" smtClean="0"/>
              <a:t>A „Kékek” gondosan elemzik az adott kérdés minden aspektusát, mielőtt kialakítják álláspontjukat. </a:t>
            </a:r>
          </a:p>
          <a:p>
            <a:pPr marL="0" indent="0">
              <a:buNone/>
            </a:pPr>
            <a:r>
              <a:rPr lang="hu-HU" altLang="hu-HU" sz="2800" dirty="0" smtClean="0"/>
              <a:t>Átgondolt, kidolgozott stratégia alapján cselekednek. </a:t>
            </a:r>
          </a:p>
          <a:p>
            <a:pPr marL="0" indent="0">
              <a:buNone/>
            </a:pPr>
            <a:r>
              <a:rPr lang="hu-HU" altLang="hu-HU" sz="2800" dirty="0" smtClean="0"/>
              <a:t>A legapróbb részletekig mindent tudnak a termékről, minden kérdést megválaszolnak. </a:t>
            </a:r>
          </a:p>
          <a:p>
            <a:pPr marL="0" indent="0">
              <a:buNone/>
            </a:pPr>
            <a:r>
              <a:rPr lang="hu-HU" altLang="hu-HU" sz="2800" dirty="0" smtClean="0"/>
              <a:t>Egyesek meglehetősen távolságtartónak ítélik őket, mivel a Kékek nem szeretnek személyes kapcsolatokat kiépíteni. </a:t>
            </a:r>
          </a:p>
          <a:p>
            <a:endParaRPr lang="hu-HU" altLang="hu-HU" sz="2400" dirty="0" smtClean="0"/>
          </a:p>
        </p:txBody>
      </p:sp>
      <p:pic>
        <p:nvPicPr>
          <p:cNvPr id="7168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0648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a:t>A </a:t>
            </a:r>
            <a:r>
              <a:rPr lang="hu-HU" dirty="0">
                <a:solidFill>
                  <a:srgbClr val="00B050"/>
                </a:solidFill>
              </a:rPr>
              <a:t>ZÖLD</a:t>
            </a:r>
            <a:r>
              <a:rPr lang="hu-HU" dirty="0"/>
              <a:t> </a:t>
            </a:r>
          </a:p>
        </p:txBody>
      </p:sp>
      <p:sp>
        <p:nvSpPr>
          <p:cNvPr id="70659" name="Tartalom helye 2"/>
          <p:cNvSpPr>
            <a:spLocks noGrp="1"/>
          </p:cNvSpPr>
          <p:nvPr>
            <p:ph idx="1"/>
          </p:nvPr>
        </p:nvSpPr>
        <p:spPr/>
        <p:txBody>
          <a:bodyPr/>
          <a:lstStyle/>
          <a:p>
            <a:pPr marL="0" indent="0">
              <a:buNone/>
            </a:pPr>
            <a:r>
              <a:rPr lang="hu-HU" altLang="hu-HU" sz="2800" dirty="0" smtClean="0"/>
              <a:t>A „Zöldek” állandóság- és biztonságigénye igen erős. </a:t>
            </a:r>
          </a:p>
          <a:p>
            <a:pPr marL="0" indent="0">
              <a:buNone/>
            </a:pPr>
            <a:r>
              <a:rPr lang="hu-HU" altLang="hu-HU" sz="2800" dirty="0" smtClean="0"/>
              <a:t>Nagy figyelmet fordítanak a gondoskodásra, az emberi kapcsolatokra. </a:t>
            </a:r>
          </a:p>
          <a:p>
            <a:pPr marL="0" indent="0">
              <a:buNone/>
            </a:pPr>
            <a:r>
              <a:rPr lang="hu-HU" altLang="hu-HU" sz="2800" dirty="0" smtClean="0"/>
              <a:t>Bele tudják képzelni magukat a másik helyzetébe, így a megfelelő kérdéseket teszik fel, és felmérik, mi az, amit a másik akar. </a:t>
            </a:r>
          </a:p>
          <a:p>
            <a:pPr marL="0" indent="0">
              <a:buNone/>
            </a:pPr>
            <a:r>
              <a:rPr lang="hu-HU" altLang="hu-HU" sz="2800" dirty="0" smtClean="0"/>
              <a:t>Megteremtik a bizalom légkörét. Rendkívül megbízhatóak. </a:t>
            </a:r>
          </a:p>
        </p:txBody>
      </p:sp>
      <p:pic>
        <p:nvPicPr>
          <p:cNvPr id="70660"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29985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a:t>A </a:t>
            </a:r>
            <a:r>
              <a:rPr lang="hu-HU" dirty="0">
                <a:solidFill>
                  <a:srgbClr val="FFC000"/>
                </a:solidFill>
              </a:rPr>
              <a:t>SÁRGA</a:t>
            </a:r>
            <a:r>
              <a:rPr lang="hu-HU" dirty="0"/>
              <a:t> </a:t>
            </a:r>
          </a:p>
        </p:txBody>
      </p:sp>
      <p:sp>
        <p:nvSpPr>
          <p:cNvPr id="69635" name="Tartalom helye 2"/>
          <p:cNvSpPr>
            <a:spLocks noGrp="1"/>
          </p:cNvSpPr>
          <p:nvPr>
            <p:ph idx="1"/>
          </p:nvPr>
        </p:nvSpPr>
        <p:spPr/>
        <p:txBody>
          <a:bodyPr/>
          <a:lstStyle/>
          <a:p>
            <a:pPr marL="0" indent="0">
              <a:buNone/>
            </a:pPr>
            <a:r>
              <a:rPr lang="hu-HU" altLang="hu-HU" sz="2800" dirty="0" smtClean="0"/>
              <a:t>A „Sárgák” vidámak és optimisták. Szeretnek új ismeretségeket kötni. </a:t>
            </a:r>
          </a:p>
          <a:p>
            <a:pPr marL="0" indent="0">
              <a:buNone/>
            </a:pPr>
            <a:r>
              <a:rPr lang="hu-HU" altLang="hu-HU" sz="2800" dirty="0" smtClean="0"/>
              <a:t>Kreatívak, és azon igyekeznek, hogy megvalósítsák álmaikat. </a:t>
            </a:r>
          </a:p>
          <a:p>
            <a:pPr marL="0" indent="0">
              <a:buNone/>
            </a:pPr>
            <a:r>
              <a:rPr lang="hu-HU" altLang="hu-HU" sz="2800" dirty="0" smtClean="0"/>
              <a:t>A Sárgák szeretnek csevegni, mielőtt rátérnének a lényegre.</a:t>
            </a:r>
          </a:p>
          <a:p>
            <a:pPr marL="0" indent="0">
              <a:buNone/>
            </a:pPr>
            <a:r>
              <a:rPr lang="hu-HU" altLang="hu-HU" sz="2800" dirty="0" smtClean="0"/>
              <a:t>Néha csapongnak, nem tudnak a tárgynál maradni, ezért egyesek felületesnek tartják őket. </a:t>
            </a:r>
          </a:p>
          <a:p>
            <a:pPr marL="0" indent="0">
              <a:buNone/>
            </a:pPr>
            <a:r>
              <a:rPr lang="hu-HU" altLang="hu-HU" sz="2800" dirty="0" smtClean="0"/>
              <a:t>Gyakran nagyon eredeti, ügyes, megoldásokat kínálnak ügyfeleiknek, lehetnek azonban a valóságtól elrugaszkodott ötleteik is. </a:t>
            </a:r>
          </a:p>
          <a:p>
            <a:endParaRPr lang="hu-HU" altLang="hu-HU" dirty="0" smtClean="0"/>
          </a:p>
        </p:txBody>
      </p:sp>
      <p:pic>
        <p:nvPicPr>
          <p:cNvPr id="69636"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98164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MOTIVÁCIÓK</a:t>
            </a:r>
          </a:p>
        </p:txBody>
      </p:sp>
      <p:sp>
        <p:nvSpPr>
          <p:cNvPr id="72707" name="Tartalom helye 2"/>
          <p:cNvSpPr>
            <a:spLocks noGrp="1"/>
          </p:cNvSpPr>
          <p:nvPr>
            <p:ph idx="1"/>
          </p:nvPr>
        </p:nvSpPr>
        <p:spPr/>
        <p:txBody>
          <a:bodyPr/>
          <a:lstStyle/>
          <a:p>
            <a:pPr marL="0" indent="0" eaLnBrk="1" hangingPunct="1">
              <a:buNone/>
            </a:pPr>
            <a:r>
              <a:rPr lang="hu-HU" altLang="hu-HU" sz="2800" dirty="0" smtClean="0"/>
              <a:t>Olyan vágyak, elvárások és törekvések melyek az alkotó tevékenységet megindítják, és ahhoz energiákat szolgáltatnak. Azok a hajtóerők, melyek meghatározzák az ember cselekedeteit.</a:t>
            </a:r>
          </a:p>
          <a:p>
            <a:pPr marL="0" indent="0" eaLnBrk="1" hangingPunct="1">
              <a:buNone/>
            </a:pPr>
            <a:r>
              <a:rPr lang="hu-HU" altLang="hu-HU" sz="2800" dirty="0" smtClean="0"/>
              <a:t>Az emberek között nagyon jelentős különbségek lehetnek abban, hogy milyen hajtóerők működnek a személyiségükben. </a:t>
            </a:r>
          </a:p>
          <a:p>
            <a:pPr marL="0" indent="0" eaLnBrk="1" hangingPunct="1">
              <a:buNone/>
            </a:pPr>
            <a:r>
              <a:rPr lang="hu-HU" altLang="hu-HU" sz="2800" dirty="0" smtClean="0"/>
              <a:t>A személy megismeréséhez tehát tudnunk kell milyen belső erők, indítják el a tevékenység felé. </a:t>
            </a:r>
          </a:p>
          <a:p>
            <a:pPr eaLnBrk="1" hangingPunct="1"/>
            <a:endParaRPr lang="hu-HU" altLang="hu-HU" dirty="0" smtClean="0"/>
          </a:p>
        </p:txBody>
      </p:sp>
      <p:pic>
        <p:nvPicPr>
          <p:cNvPr id="7270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2823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err="1" smtClean="0">
                <a:solidFill>
                  <a:schemeClr val="tx1">
                    <a:lumMod val="75000"/>
                    <a:lumOff val="25000"/>
                  </a:schemeClr>
                </a:solidFill>
              </a:rPr>
              <a:t>Maslow</a:t>
            </a:r>
            <a:endParaRPr lang="hu-HU" dirty="0">
              <a:solidFill>
                <a:schemeClr val="tx1">
                  <a:lumMod val="75000"/>
                  <a:lumOff val="25000"/>
                </a:schemeClr>
              </a:solidFill>
            </a:endParaRPr>
          </a:p>
        </p:txBody>
      </p:sp>
      <p:sp>
        <p:nvSpPr>
          <p:cNvPr id="74755" name="Tartalom helye 2"/>
          <p:cNvSpPr>
            <a:spLocks noGrp="1"/>
          </p:cNvSpPr>
          <p:nvPr>
            <p:ph idx="1"/>
          </p:nvPr>
        </p:nvSpPr>
        <p:spPr>
          <a:xfrm>
            <a:off x="1096963" y="1846263"/>
            <a:ext cx="10058400" cy="4319587"/>
          </a:xfrm>
        </p:spPr>
        <p:txBody>
          <a:bodyPr>
            <a:normAutofit lnSpcReduction="10000"/>
          </a:bodyPr>
          <a:lstStyle/>
          <a:p>
            <a:pPr eaLnBrk="1" hangingPunct="1"/>
            <a:endParaRPr lang="hu-HU" altLang="hu-HU" dirty="0" smtClean="0"/>
          </a:p>
          <a:p>
            <a:pPr eaLnBrk="1" hangingPunct="1"/>
            <a:endParaRPr lang="hu-HU" altLang="hu-HU" dirty="0" smtClean="0"/>
          </a:p>
          <a:p>
            <a:pPr marL="0" indent="0" eaLnBrk="1" hangingPunct="1">
              <a:buNone/>
            </a:pPr>
            <a:r>
              <a:rPr lang="hu-HU" altLang="hu-HU" sz="2400" b="1" dirty="0" smtClean="0"/>
              <a:t>Szükségleti piramis:</a:t>
            </a:r>
          </a:p>
          <a:p>
            <a:pPr marL="0" indent="0" eaLnBrk="1" hangingPunct="1">
              <a:buNone/>
            </a:pPr>
            <a:endParaRPr lang="hu-HU" altLang="hu-HU" sz="2400" b="1" dirty="0" smtClean="0"/>
          </a:p>
          <a:p>
            <a:pPr marL="0" indent="0" eaLnBrk="1" hangingPunct="1">
              <a:buNone/>
            </a:pPr>
            <a:r>
              <a:rPr lang="hu-HU" altLang="hu-HU" sz="2400" b="1" dirty="0" smtClean="0"/>
              <a:t>Az önmegvalósító </a:t>
            </a:r>
            <a:r>
              <a:rPr lang="hu-HU" altLang="hu-HU" sz="2400" dirty="0" smtClean="0"/>
              <a:t>embert </a:t>
            </a:r>
            <a:r>
              <a:rPr lang="hu-HU" altLang="hu-HU" sz="2400" dirty="0" err="1" smtClean="0"/>
              <a:t>Maslow</a:t>
            </a:r>
            <a:r>
              <a:rPr lang="hu-HU" altLang="hu-HU" sz="2400" dirty="0" smtClean="0"/>
              <a:t> szerint az jellemzi, hogy a valóságot gyakorlatiasan észleli, jól tűri a bizonytalanságot, önmagát és másokat is elfogadja olyannak amilyenek, kreatív, törődik az emberiséggel, mélyen átéli az élet alapélményeit, erős és kielégítő kapcsolatot tart fenn más emberekkel.</a:t>
            </a:r>
          </a:p>
          <a:p>
            <a:pPr marL="0" indent="0" eaLnBrk="1" hangingPunct="1">
              <a:buNone/>
            </a:pPr>
            <a:r>
              <a:rPr lang="hu-HU" altLang="hu-HU" sz="2400" dirty="0" smtClean="0"/>
              <a:t>A piramis csúcsán álló </a:t>
            </a:r>
            <a:r>
              <a:rPr lang="hu-HU" altLang="hu-HU" sz="2400" b="1" i="1" dirty="0" smtClean="0"/>
              <a:t>önmegvalósítás</a:t>
            </a:r>
            <a:r>
              <a:rPr lang="hu-HU" altLang="hu-HU" sz="2400" i="1" dirty="0" smtClean="0"/>
              <a:t> </a:t>
            </a:r>
            <a:r>
              <a:rPr lang="hu-HU" altLang="hu-HU" sz="2400" dirty="0" smtClean="0"/>
              <a:t>szükséglet egy sajátos késztetés, mely a legtöbb emberben csak vágy marad, és a felmérések szerint mindössze az emberiség néhány százaléka teljesíti be.</a:t>
            </a:r>
          </a:p>
          <a:p>
            <a:pPr eaLnBrk="1" hangingPunct="1"/>
            <a:endParaRPr lang="hu-HU" altLang="hu-HU" dirty="0" smtClean="0"/>
          </a:p>
        </p:txBody>
      </p:sp>
      <p:pic>
        <p:nvPicPr>
          <p:cNvPr id="74756" name="Picture 5" descr="maslow_piram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765175"/>
            <a:ext cx="3565525" cy="281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Kép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02083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Önmegvalósítási </a:t>
            </a:r>
            <a:r>
              <a:rPr lang="hu-HU" dirty="0" smtClean="0">
                <a:solidFill>
                  <a:schemeClr val="tx1">
                    <a:lumMod val="75000"/>
                    <a:lumOff val="25000"/>
                  </a:schemeClr>
                </a:solidFill>
              </a:rPr>
              <a:t>igény</a:t>
            </a:r>
            <a:endParaRPr lang="hu-HU" dirty="0">
              <a:solidFill>
                <a:schemeClr val="tx1">
                  <a:lumMod val="75000"/>
                  <a:lumOff val="25000"/>
                </a:schemeClr>
              </a:solidFill>
            </a:endParaRPr>
          </a:p>
        </p:txBody>
      </p:sp>
      <p:sp>
        <p:nvSpPr>
          <p:cNvPr id="76803" name="Tartalom helye 2"/>
          <p:cNvSpPr>
            <a:spLocks noGrp="1"/>
          </p:cNvSpPr>
          <p:nvPr>
            <p:ph idx="1"/>
          </p:nvPr>
        </p:nvSpPr>
        <p:spPr>
          <a:xfrm>
            <a:off x="1096963" y="1846263"/>
            <a:ext cx="10058400" cy="4391025"/>
          </a:xfrm>
        </p:spPr>
        <p:txBody>
          <a:bodyPr/>
          <a:lstStyle/>
          <a:p>
            <a:pPr marL="0" indent="0" eaLnBrk="1" hangingPunct="1">
              <a:buNone/>
            </a:pPr>
            <a:r>
              <a:rPr lang="hu-HU" altLang="hu-HU" sz="2400" dirty="0" smtClean="0"/>
              <a:t>A két legalsó szinten az </a:t>
            </a:r>
            <a:r>
              <a:rPr lang="hu-HU" altLang="hu-HU" sz="2400" b="1" i="1" dirty="0" smtClean="0"/>
              <a:t>alapszükségletek</a:t>
            </a:r>
            <a:r>
              <a:rPr lang="hu-HU" altLang="hu-HU" sz="2400" dirty="0" smtClean="0"/>
              <a:t>, a fiziológiai szükségletek és a </a:t>
            </a:r>
            <a:r>
              <a:rPr lang="hu-HU" altLang="hu-HU" sz="2400" b="1" i="1" dirty="0" smtClean="0"/>
              <a:t>biztonság szükséglete</a:t>
            </a:r>
            <a:r>
              <a:rPr lang="hu-HU" altLang="hu-HU" sz="2400" dirty="0" smtClean="0"/>
              <a:t> áll. Ezek a biológiai alapokon nyugvó elsődleges szükségletek. </a:t>
            </a:r>
          </a:p>
          <a:p>
            <a:pPr marL="0" indent="0" eaLnBrk="1" hangingPunct="1">
              <a:buNone/>
            </a:pPr>
            <a:r>
              <a:rPr lang="hu-HU" altLang="hu-HU" sz="2400" dirty="0" smtClean="0"/>
              <a:t>A hierarchiában egy magasabb szinten elhelyezkedő szükséglet csak akkor hat a viselkedésre, ha az alacsonyabb szinteken nincs deficit.</a:t>
            </a:r>
          </a:p>
          <a:p>
            <a:pPr marL="0" indent="0" eaLnBrk="1" hangingPunct="1">
              <a:buNone/>
            </a:pPr>
            <a:r>
              <a:rPr lang="hu-HU" altLang="hu-HU" sz="2400" b="1" i="1" dirty="0" smtClean="0"/>
              <a:t>Elismerés szükséglete</a:t>
            </a:r>
            <a:r>
              <a:rPr lang="hu-HU" altLang="hu-HU" sz="2400" b="1" dirty="0" smtClean="0"/>
              <a:t>,</a:t>
            </a:r>
            <a:r>
              <a:rPr lang="hu-HU" altLang="hu-HU" sz="2400" dirty="0" smtClean="0"/>
              <a:t> amely megjelenhet önbecsülésben vagy a környezetünk elismerésének a kivívásában. Önbecsülésünk annál kedvezőbb, minél közelebb van az ideálunk a saját én-képünkhöz.</a:t>
            </a:r>
          </a:p>
          <a:p>
            <a:pPr marL="0" indent="0" eaLnBrk="1" hangingPunct="1">
              <a:buNone/>
            </a:pPr>
            <a:r>
              <a:rPr lang="hu-HU" altLang="hu-HU" sz="2400" dirty="0" smtClean="0"/>
              <a:t>Ha azonban túlzott az önbizalmunk, akkor ez önteltséghez vezethet. A pozitív én-képnek, amely kapcsolódik a külvilág visszajelzéséből kapott elismeréshez, jó és egészséges önbizalom lesz az eredménye. </a:t>
            </a:r>
          </a:p>
        </p:txBody>
      </p:sp>
      <p:pic>
        <p:nvPicPr>
          <p:cNvPr id="7680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100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hangingPunct="1">
              <a:defRPr/>
            </a:pPr>
            <a:r>
              <a:rPr lang="hu-HU" dirty="0" smtClean="0"/>
              <a:t>ÖSZTÖNTERÜLET</a:t>
            </a:r>
            <a:endParaRPr lang="hu-HU" dirty="0"/>
          </a:p>
        </p:txBody>
      </p:sp>
      <p:sp>
        <p:nvSpPr>
          <p:cNvPr id="78851" name="Tartalom helye 2"/>
          <p:cNvSpPr>
            <a:spLocks noGrp="1"/>
          </p:cNvSpPr>
          <p:nvPr>
            <p:ph idx="1"/>
          </p:nvPr>
        </p:nvSpPr>
        <p:spPr>
          <a:xfrm>
            <a:off x="1096963" y="1846263"/>
            <a:ext cx="10058400" cy="4462462"/>
          </a:xfrm>
        </p:spPr>
        <p:txBody>
          <a:bodyPr>
            <a:normAutofit/>
          </a:bodyPr>
          <a:lstStyle/>
          <a:p>
            <a:pPr marL="0" indent="0" eaLnBrk="1" hangingPunct="1">
              <a:buNone/>
            </a:pPr>
            <a:r>
              <a:rPr lang="hu-HU" altLang="hu-HU" sz="2800" b="1" dirty="0" smtClean="0"/>
              <a:t>Az ösztönök a viselkedés hajtóerői:</a:t>
            </a:r>
          </a:p>
          <a:p>
            <a:pPr marL="0" indent="0" eaLnBrk="1" hangingPunct="1">
              <a:buNone/>
            </a:pPr>
            <a:r>
              <a:rPr lang="hu-HU" altLang="hu-HU" sz="2800" dirty="0" smtClean="0"/>
              <a:t>Magukban foglalják az öröklött jellemzőket, és a személyiség fejlődés során szerzett élményeket:</a:t>
            </a:r>
          </a:p>
          <a:p>
            <a:pPr>
              <a:buFont typeface="Wingdings" panose="05000000000000000000" pitchFamily="2" charset="2"/>
              <a:buChar char="§"/>
            </a:pPr>
            <a:r>
              <a:rPr lang="hu-HU" altLang="hu-HU" dirty="0" smtClean="0"/>
              <a:t>az ösztönök intenzitása</a:t>
            </a:r>
          </a:p>
          <a:p>
            <a:pPr>
              <a:buFont typeface="Wingdings" panose="05000000000000000000" pitchFamily="2" charset="2"/>
              <a:buChar char="§"/>
            </a:pPr>
            <a:r>
              <a:rPr lang="hu-HU" altLang="hu-HU" dirty="0" smtClean="0"/>
              <a:t>élménykészség</a:t>
            </a:r>
          </a:p>
          <a:p>
            <a:pPr>
              <a:buFont typeface="Wingdings" panose="05000000000000000000" pitchFamily="2" charset="2"/>
              <a:buChar char="§"/>
            </a:pPr>
            <a:r>
              <a:rPr lang="hu-HU" altLang="hu-HU" dirty="0" smtClean="0"/>
              <a:t>az én-határok feladásának vágya</a:t>
            </a:r>
          </a:p>
          <a:p>
            <a:pPr>
              <a:buFont typeface="Wingdings" panose="05000000000000000000" pitchFamily="2" charset="2"/>
              <a:buChar char="§"/>
            </a:pPr>
            <a:r>
              <a:rPr lang="hu-HU" altLang="hu-HU" dirty="0" smtClean="0"/>
              <a:t>intimitások</a:t>
            </a:r>
          </a:p>
          <a:p>
            <a:pPr>
              <a:buFont typeface="Wingdings" panose="05000000000000000000" pitchFamily="2" charset="2"/>
              <a:buChar char="§"/>
            </a:pPr>
            <a:r>
              <a:rPr lang="hu-HU" altLang="hu-HU" dirty="0" smtClean="0"/>
              <a:t>a pszichoszexuális fejlődés zavartalansága</a:t>
            </a:r>
          </a:p>
          <a:p>
            <a:pPr eaLnBrk="1" hangingPunct="1"/>
            <a:endParaRPr lang="hu-HU" altLang="hu-HU" sz="2800" dirty="0" smtClean="0"/>
          </a:p>
          <a:p>
            <a:pPr eaLnBrk="1" hangingPunct="1"/>
            <a:endParaRPr lang="hu-HU" altLang="hu-HU" sz="2800" dirty="0" smtClean="0"/>
          </a:p>
        </p:txBody>
      </p:sp>
      <p:pic>
        <p:nvPicPr>
          <p:cNvPr id="78852"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19095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Stressz</a:t>
            </a:r>
            <a:endParaRPr lang="hu-HU" dirty="0">
              <a:solidFill>
                <a:schemeClr val="tx1">
                  <a:lumMod val="75000"/>
                  <a:lumOff val="25000"/>
                </a:schemeClr>
              </a:solidFill>
            </a:endParaRPr>
          </a:p>
        </p:txBody>
      </p:sp>
      <p:sp>
        <p:nvSpPr>
          <p:cNvPr id="80899" name="Tartalom helye 2"/>
          <p:cNvSpPr>
            <a:spLocks noGrp="1"/>
          </p:cNvSpPr>
          <p:nvPr>
            <p:ph idx="1"/>
          </p:nvPr>
        </p:nvSpPr>
        <p:spPr>
          <a:xfrm>
            <a:off x="483079" y="1778001"/>
            <a:ext cx="11464446" cy="4603750"/>
          </a:xfrm>
        </p:spPr>
        <p:txBody>
          <a:bodyPr>
            <a:normAutofit/>
          </a:bodyPr>
          <a:lstStyle/>
          <a:p>
            <a:pPr marL="0" indent="0" eaLnBrk="1" hangingPunct="1">
              <a:buNone/>
            </a:pPr>
            <a:r>
              <a:rPr lang="hu-HU" altLang="hu-HU" sz="2500" b="1" dirty="0" smtClean="0"/>
              <a:t>„A stressz, a test nem specifikus válasza a testet ért igénybevételekre.” </a:t>
            </a:r>
            <a:r>
              <a:rPr lang="hu-HU" altLang="hu-HU" sz="2500" dirty="0" smtClean="0"/>
              <a:t>Dr. Selye János </a:t>
            </a:r>
            <a:endParaRPr lang="hu-HU" altLang="hu-HU" sz="2500" b="1" dirty="0" smtClean="0"/>
          </a:p>
          <a:p>
            <a:pPr marL="0" indent="0" eaLnBrk="1" hangingPunct="1">
              <a:buNone/>
            </a:pPr>
            <a:r>
              <a:rPr lang="hu-HU" altLang="hu-HU" sz="2500" dirty="0" smtClean="0"/>
              <a:t>A stressz tehát a különböző ingerek hatására az emberi szervezetben bekövetkező – automatikus, önvédelmi – természetes válaszreakció. </a:t>
            </a:r>
            <a:r>
              <a:rPr lang="hu-HU" altLang="hu-HU" sz="2500" b="1" dirty="0" smtClean="0"/>
              <a:t>A stressz így jobb, nagyobb teljesítményre, hatékonyabb helytállásra tehet alkalmassá.</a:t>
            </a:r>
          </a:p>
          <a:p>
            <a:pPr marL="0" indent="0" eaLnBrk="1" hangingPunct="1">
              <a:buNone/>
            </a:pPr>
            <a:r>
              <a:rPr lang="hu-HU" altLang="hu-HU" sz="2500" b="1" dirty="0" smtClean="0"/>
              <a:t>Alapvetően hasznos, a szervezetünk védő funkciója, gyors reagálást tesz lehetővé, mely vészhelyzetben jó! („Üss vagy fuss”)</a:t>
            </a:r>
          </a:p>
          <a:p>
            <a:pPr eaLnBrk="1" hangingPunct="1"/>
            <a:endParaRPr lang="hu-HU" altLang="hu-HU" dirty="0" smtClean="0"/>
          </a:p>
          <a:p>
            <a:pPr eaLnBrk="1" hangingPunct="1"/>
            <a:endParaRPr lang="hu-HU" altLang="hu-HU" dirty="0" smtClean="0"/>
          </a:p>
        </p:txBody>
      </p:sp>
      <p:pic>
        <p:nvPicPr>
          <p:cNvPr id="80900"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91320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altLang="hu-HU" dirty="0" smtClean="0">
                <a:solidFill>
                  <a:schemeClr val="tx1">
                    <a:lumMod val="75000"/>
                    <a:lumOff val="25000"/>
                  </a:schemeClr>
                </a:solidFill>
              </a:rPr>
              <a:t>A stressz szakaszai </a:t>
            </a:r>
            <a:endParaRPr lang="hu-HU" dirty="0">
              <a:solidFill>
                <a:schemeClr val="tx1">
                  <a:lumMod val="75000"/>
                  <a:lumOff val="25000"/>
                </a:schemeClr>
              </a:solidFill>
            </a:endParaRPr>
          </a:p>
        </p:txBody>
      </p:sp>
      <p:sp>
        <p:nvSpPr>
          <p:cNvPr id="82947" name="Tartalom helye 2"/>
          <p:cNvSpPr>
            <a:spLocks noGrp="1"/>
          </p:cNvSpPr>
          <p:nvPr>
            <p:ph idx="1"/>
          </p:nvPr>
        </p:nvSpPr>
        <p:spPr/>
        <p:txBody>
          <a:bodyPr/>
          <a:lstStyle/>
          <a:p>
            <a:pPr marL="0" indent="0" eaLnBrk="1" hangingPunct="1">
              <a:buNone/>
            </a:pPr>
            <a:r>
              <a:rPr lang="hu-HU" altLang="hu-HU" sz="2800" dirty="0" smtClean="0"/>
              <a:t>1. A </a:t>
            </a:r>
            <a:r>
              <a:rPr lang="hu-HU" altLang="hu-HU" sz="2800" b="1" dirty="0" smtClean="0"/>
              <a:t>vészhelyzeti reakció</a:t>
            </a:r>
            <a:r>
              <a:rPr lang="hu-HU" altLang="hu-HU" sz="2800" dirty="0" smtClean="0"/>
              <a:t> szakasza: Ez az "üss , vagy fuss " reakció vészhelyzetben. </a:t>
            </a:r>
          </a:p>
          <a:p>
            <a:pPr marL="0" indent="0" eaLnBrk="1" hangingPunct="1">
              <a:buNone/>
            </a:pPr>
            <a:r>
              <a:rPr lang="hu-HU" altLang="hu-HU" sz="2800" dirty="0" smtClean="0"/>
              <a:t>2. Az </a:t>
            </a:r>
            <a:r>
              <a:rPr lang="hu-HU" altLang="hu-HU" sz="2800" b="1" dirty="0" smtClean="0"/>
              <a:t>ellenállás</a:t>
            </a:r>
            <a:r>
              <a:rPr lang="hu-HU" altLang="hu-HU" sz="2800" dirty="0" smtClean="0"/>
              <a:t> szakasza: amikor a test az ellenálló képességét a normális szint fölé emeli, hogy alkalmazkodjon a </a:t>
            </a:r>
            <a:r>
              <a:rPr lang="hu-HU" altLang="hu-HU" sz="2800" dirty="0" err="1" smtClean="0"/>
              <a:t>stresszor</a:t>
            </a:r>
            <a:r>
              <a:rPr lang="hu-HU" altLang="hu-HU" sz="2800" dirty="0" smtClean="0"/>
              <a:t> folyamatos jelenlétéhez. </a:t>
            </a:r>
          </a:p>
          <a:p>
            <a:pPr marL="0" indent="0" eaLnBrk="1" hangingPunct="1">
              <a:buNone/>
            </a:pPr>
            <a:r>
              <a:rPr lang="hu-HU" altLang="hu-HU" sz="2800" dirty="0" smtClean="0"/>
              <a:t>3. A </a:t>
            </a:r>
            <a:r>
              <a:rPr lang="hu-HU" altLang="hu-HU" sz="2800" b="1" dirty="0" smtClean="0"/>
              <a:t>kimerültség</a:t>
            </a:r>
            <a:r>
              <a:rPr lang="hu-HU" altLang="hu-HU" sz="2800" dirty="0" smtClean="0"/>
              <a:t> szakasza: amikor a testnek nincs tovább energiája a </a:t>
            </a:r>
            <a:r>
              <a:rPr lang="hu-HU" altLang="hu-HU" sz="2800" dirty="0" err="1" smtClean="0"/>
              <a:t>stressszorhoz</a:t>
            </a:r>
            <a:r>
              <a:rPr lang="hu-HU" altLang="hu-HU" sz="2800" dirty="0" smtClean="0"/>
              <a:t> való igazodáshoz, és megjelennek a stresszel kapcsolatos betegségek jelei.</a:t>
            </a:r>
          </a:p>
        </p:txBody>
      </p:sp>
      <p:pic>
        <p:nvPicPr>
          <p:cNvPr id="8294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0437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err="1" smtClean="0">
                <a:solidFill>
                  <a:schemeClr val="tx1">
                    <a:lumMod val="75000"/>
                    <a:lumOff val="25000"/>
                  </a:schemeClr>
                </a:solidFill>
              </a:rPr>
              <a:t>Stresszor</a:t>
            </a:r>
            <a:r>
              <a:rPr lang="hu-HU" dirty="0" smtClean="0">
                <a:solidFill>
                  <a:schemeClr val="tx1">
                    <a:lumMod val="75000"/>
                    <a:lumOff val="25000"/>
                  </a:schemeClr>
                </a:solidFill>
              </a:rPr>
              <a:t> = a </a:t>
            </a:r>
            <a:r>
              <a:rPr lang="hu-HU" dirty="0">
                <a:solidFill>
                  <a:schemeClr val="tx1">
                    <a:lumMod val="75000"/>
                    <a:lumOff val="25000"/>
                  </a:schemeClr>
                </a:solidFill>
              </a:rPr>
              <a:t>stresszt </a:t>
            </a:r>
            <a:r>
              <a:rPr lang="hu-HU" dirty="0" smtClean="0">
                <a:solidFill>
                  <a:schemeClr val="tx1">
                    <a:lumMod val="75000"/>
                    <a:lumOff val="25000"/>
                  </a:schemeClr>
                </a:solidFill>
              </a:rPr>
              <a:t>kiváltó ingerek</a:t>
            </a:r>
            <a:endParaRPr lang="hu-HU" dirty="0">
              <a:solidFill>
                <a:schemeClr val="tx1">
                  <a:lumMod val="75000"/>
                  <a:lumOff val="25000"/>
                </a:schemeClr>
              </a:solidFill>
            </a:endParaRPr>
          </a:p>
        </p:txBody>
      </p:sp>
      <p:sp>
        <p:nvSpPr>
          <p:cNvPr id="84995" name="Tartalom helye 2"/>
          <p:cNvSpPr>
            <a:spLocks noGrp="1"/>
          </p:cNvSpPr>
          <p:nvPr>
            <p:ph idx="1"/>
          </p:nvPr>
        </p:nvSpPr>
        <p:spPr>
          <a:xfrm>
            <a:off x="1096963" y="1846263"/>
            <a:ext cx="10058400" cy="4391025"/>
          </a:xfrm>
        </p:spPr>
        <p:txBody>
          <a:bodyPr/>
          <a:lstStyle/>
          <a:p>
            <a:pPr marL="0" indent="0" eaLnBrk="1" hangingPunct="1">
              <a:buNone/>
            </a:pPr>
            <a:r>
              <a:rPr lang="hu-HU" altLang="hu-HU" sz="2600" dirty="0" smtClean="0"/>
              <a:t>külső vagy belső ingerek</a:t>
            </a:r>
          </a:p>
          <a:p>
            <a:pPr marL="0" indent="0" eaLnBrk="1" hangingPunct="1">
              <a:buNone/>
            </a:pPr>
            <a:r>
              <a:rPr lang="hu-HU" altLang="hu-HU" sz="2600" b="1" dirty="0" smtClean="0"/>
              <a:t>Külső szabályozók</a:t>
            </a:r>
            <a:r>
              <a:rPr lang="hu-HU" altLang="hu-HU" sz="2600" dirty="0" smtClean="0"/>
              <a:t>: pl. éghajlat, életmód, étkezési szokások.</a:t>
            </a:r>
          </a:p>
          <a:p>
            <a:pPr marL="0" indent="0" eaLnBrk="1" hangingPunct="1">
              <a:buNone/>
            </a:pPr>
            <a:r>
              <a:rPr lang="hu-HU" altLang="hu-HU" sz="2600" b="1" dirty="0" smtClean="0"/>
              <a:t>Belső szabályozók</a:t>
            </a:r>
            <a:r>
              <a:rPr lang="hu-HU" altLang="hu-HU" sz="2600" dirty="0" smtClean="0"/>
              <a:t>: pl. az öröklött, genetikus vagy tanult reakciók gyermekkorból, múltbéli tapasztalatok.</a:t>
            </a:r>
          </a:p>
          <a:p>
            <a:pPr marL="0" indent="0" eaLnBrk="1" hangingPunct="1">
              <a:buNone/>
            </a:pPr>
            <a:r>
              <a:rPr lang="hu-HU" altLang="hu-HU" sz="2600" dirty="0" smtClean="0"/>
              <a:t>Minden ember másként reagál ugyanabban a stressz-szituációban. </a:t>
            </a:r>
          </a:p>
          <a:p>
            <a:pPr marL="0" indent="0" eaLnBrk="1" hangingPunct="1">
              <a:buNone/>
            </a:pPr>
            <a:r>
              <a:rPr lang="hu-HU" altLang="hu-HU" sz="2600" dirty="0" smtClean="0"/>
              <a:t>Ugyanaz az élethelyzet mást vált ki belőlünk, másként hat ránk. </a:t>
            </a:r>
          </a:p>
          <a:p>
            <a:pPr marL="0" indent="0" eaLnBrk="1" hangingPunct="1">
              <a:buNone/>
            </a:pPr>
            <a:r>
              <a:rPr lang="hu-HU" altLang="hu-HU" sz="2600" dirty="0" smtClean="0"/>
              <a:t>Egy vizsga, vagy akár egy sportfeladat az egyik embert inspirálja, feldobja, a másikat szorongással, aggodalommal tölti el. </a:t>
            </a:r>
          </a:p>
          <a:p>
            <a:pPr marL="0" indent="0" eaLnBrk="1" hangingPunct="1">
              <a:buNone/>
            </a:pPr>
            <a:r>
              <a:rPr lang="hu-HU" altLang="hu-HU" sz="2400" i="1" dirty="0" smtClean="0">
                <a:latin typeface="Garamond" panose="02020404030301010803" pitchFamily="18" charset="0"/>
              </a:rPr>
              <a:t>„A dolgok ritkán jók vagy rosszak, a gondolkodásunk teszik őket azzá!” (Shakespeare)</a:t>
            </a:r>
          </a:p>
          <a:p>
            <a:pPr eaLnBrk="1" hangingPunct="1"/>
            <a:endParaRPr lang="hu-HU" altLang="hu-HU" dirty="0" smtClean="0"/>
          </a:p>
        </p:txBody>
      </p:sp>
      <p:pic>
        <p:nvPicPr>
          <p:cNvPr id="84996"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24375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A stressz nem mindig rossz</a:t>
            </a:r>
            <a:endParaRPr lang="hu-HU" dirty="0">
              <a:solidFill>
                <a:schemeClr val="tx1">
                  <a:lumMod val="75000"/>
                  <a:lumOff val="25000"/>
                </a:schemeClr>
              </a:solidFill>
            </a:endParaRPr>
          </a:p>
        </p:txBody>
      </p:sp>
      <p:sp>
        <p:nvSpPr>
          <p:cNvPr id="87043" name="Tartalom helye 2"/>
          <p:cNvSpPr>
            <a:spLocks noGrp="1"/>
          </p:cNvSpPr>
          <p:nvPr>
            <p:ph idx="1"/>
          </p:nvPr>
        </p:nvSpPr>
        <p:spPr>
          <a:xfrm>
            <a:off x="1096963" y="1846263"/>
            <a:ext cx="10058400" cy="4391025"/>
          </a:xfrm>
        </p:spPr>
        <p:txBody>
          <a:bodyPr/>
          <a:lstStyle/>
          <a:p>
            <a:pPr marL="0" indent="0" eaLnBrk="1" hangingPunct="1">
              <a:buNone/>
            </a:pPr>
            <a:r>
              <a:rPr lang="hu-HU" altLang="hu-HU" sz="2500" dirty="0" smtClean="0"/>
              <a:t>Az </a:t>
            </a:r>
            <a:r>
              <a:rPr lang="hu-HU" altLang="hu-HU" sz="2500" b="1" dirty="0" err="1" smtClean="0"/>
              <a:t>eustressz</a:t>
            </a:r>
            <a:r>
              <a:rPr lang="hu-HU" altLang="hu-HU" sz="2500" dirty="0" smtClean="0"/>
              <a:t> – a </a:t>
            </a:r>
            <a:r>
              <a:rPr lang="hu-HU" altLang="hu-HU" sz="2500" b="1" dirty="0" smtClean="0"/>
              <a:t>pozitív stressz</a:t>
            </a:r>
            <a:r>
              <a:rPr lang="hu-HU" altLang="hu-HU" sz="2500" dirty="0" smtClean="0"/>
              <a:t>, és a </a:t>
            </a:r>
            <a:r>
              <a:rPr lang="hu-HU" altLang="hu-HU" sz="2500" b="1" dirty="0" err="1" smtClean="0"/>
              <a:t>distressz</a:t>
            </a:r>
            <a:r>
              <a:rPr lang="hu-HU" altLang="hu-HU" sz="2500" dirty="0" smtClean="0"/>
              <a:t> – vagyis a </a:t>
            </a:r>
            <a:r>
              <a:rPr lang="hu-HU" altLang="hu-HU" sz="2500" b="1" dirty="0" smtClean="0"/>
              <a:t>negatív stressz</a:t>
            </a:r>
            <a:r>
              <a:rPr lang="hu-HU" altLang="hu-HU" sz="2500" dirty="0" smtClean="0"/>
              <a:t>.</a:t>
            </a:r>
          </a:p>
          <a:p>
            <a:pPr marL="0" indent="0" eaLnBrk="1" hangingPunct="1">
              <a:buNone/>
            </a:pPr>
            <a:r>
              <a:rPr lang="hu-HU" altLang="hu-HU" sz="2500" dirty="0" smtClean="0"/>
              <a:t>A „jó” stressz, az </a:t>
            </a:r>
            <a:r>
              <a:rPr lang="hu-HU" altLang="hu-HU" sz="2500" dirty="0" err="1" smtClean="0"/>
              <a:t>eustressz</a:t>
            </a:r>
            <a:r>
              <a:rPr lang="hu-HU" altLang="hu-HU" sz="2500" dirty="0" smtClean="0"/>
              <a:t> olyan nélkülözhetetlen, kreativitásra serkentő, alkotó energiákat felszabadító inger, amely az állatvilágban és a primitív népek között az életben maradás alapfeltétele. </a:t>
            </a:r>
          </a:p>
          <a:p>
            <a:pPr marL="0" indent="0" eaLnBrk="1" hangingPunct="1">
              <a:buNone/>
            </a:pPr>
            <a:r>
              <a:rPr lang="hu-HU" altLang="hu-HU" sz="2500" dirty="0" smtClean="0"/>
              <a:t>Segít felismerni a veszélyt, mozgósítani a szervezet véde­kező rendszerét, és dönteni, hogy küzdeni, vagy menekülni kell-e. </a:t>
            </a:r>
          </a:p>
          <a:p>
            <a:pPr marL="0" indent="0" eaLnBrk="1" hangingPunct="1">
              <a:buNone/>
            </a:pPr>
            <a:r>
              <a:rPr lang="hu-HU" altLang="hu-HU" sz="2500" dirty="0" smtClean="0"/>
              <a:t>Az </a:t>
            </a:r>
            <a:r>
              <a:rPr lang="hu-HU" altLang="hu-HU" sz="2500" dirty="0" err="1" smtClean="0"/>
              <a:t>eustresszt</a:t>
            </a:r>
            <a:r>
              <a:rPr lang="hu-HU" altLang="hu-HU" sz="2500" dirty="0" smtClean="0"/>
              <a:t> pozitív katalizátorként éljük meg, optimistának, stimuláltnak, produktívnak, a helyzet urának érezzük magunkat, ahogy szembesülünk a kihívásokkal, majd a stressz-reakciók lefutása után a szervezet rövid időn belül visszatér egyensúlyi állapotába.</a:t>
            </a:r>
          </a:p>
          <a:p>
            <a:pPr eaLnBrk="1" hangingPunct="1"/>
            <a:endParaRPr lang="hu-HU" altLang="hu-HU" dirty="0" smtClean="0"/>
          </a:p>
        </p:txBody>
      </p:sp>
      <p:pic>
        <p:nvPicPr>
          <p:cNvPr id="8704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9622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N</a:t>
            </a:r>
            <a:r>
              <a:rPr lang="hu-HU" dirty="0" smtClean="0">
                <a:solidFill>
                  <a:schemeClr val="tx1">
                    <a:lumMod val="75000"/>
                    <a:lumOff val="25000"/>
                  </a:schemeClr>
                </a:solidFill>
              </a:rPr>
              <a:t>egatív stressz, a </a:t>
            </a:r>
            <a:r>
              <a:rPr lang="hu-HU" dirty="0" err="1" smtClean="0">
                <a:solidFill>
                  <a:schemeClr val="tx1">
                    <a:lumMod val="75000"/>
                    <a:lumOff val="25000"/>
                  </a:schemeClr>
                </a:solidFill>
              </a:rPr>
              <a:t>distressz</a:t>
            </a:r>
            <a:endParaRPr lang="hu-HU" dirty="0">
              <a:solidFill>
                <a:schemeClr val="tx1">
                  <a:lumMod val="75000"/>
                  <a:lumOff val="25000"/>
                </a:schemeClr>
              </a:solidFill>
            </a:endParaRPr>
          </a:p>
        </p:txBody>
      </p:sp>
      <p:sp>
        <p:nvSpPr>
          <p:cNvPr id="89091" name="Tartalom helye 2"/>
          <p:cNvSpPr>
            <a:spLocks noGrp="1"/>
          </p:cNvSpPr>
          <p:nvPr>
            <p:ph idx="1"/>
          </p:nvPr>
        </p:nvSpPr>
        <p:spPr/>
        <p:txBody>
          <a:bodyPr/>
          <a:lstStyle/>
          <a:p>
            <a:pPr marL="0" indent="0" eaLnBrk="1" hangingPunct="1">
              <a:buNone/>
            </a:pPr>
            <a:r>
              <a:rPr lang="hu-HU" altLang="hu-HU" sz="2500" b="1" dirty="0" smtClean="0"/>
              <a:t>Káros stresszről </a:t>
            </a:r>
            <a:r>
              <a:rPr lang="hu-HU" altLang="hu-HU" sz="2500" dirty="0" smtClean="0"/>
              <a:t>akkor beszélünk, ha a szervezet már nem képes a helyzetnek megfelelően reagálni az őt érő érzelmi vagy fizikai jellegű veszélyekre. </a:t>
            </a:r>
          </a:p>
          <a:p>
            <a:pPr marL="0" indent="0" eaLnBrk="1" hangingPunct="1">
              <a:buNone/>
            </a:pPr>
            <a:r>
              <a:rPr lang="hu-HU" altLang="hu-HU" sz="2500" dirty="0" smtClean="0"/>
              <a:t>Ezek a veszélyek egyébként nem feltétlenül valóságosak, hanem pusztán általunk elképzeltek is lehetnek.</a:t>
            </a:r>
          </a:p>
          <a:p>
            <a:pPr marL="0" indent="0" eaLnBrk="1" hangingPunct="1">
              <a:buNone/>
            </a:pPr>
            <a:r>
              <a:rPr lang="hu-HU" altLang="hu-HU" sz="2500" dirty="0" smtClean="0"/>
              <a:t>A mindennapokban, illetve szűkebb értelemben stressz alatt a megoldhatatlannak, kontrollálhatatlannak tűnő kapcsolatot, szituációt értjük. </a:t>
            </a:r>
          </a:p>
          <a:p>
            <a:pPr marL="0" indent="0" eaLnBrk="1" hangingPunct="1">
              <a:buNone/>
            </a:pPr>
            <a:r>
              <a:rPr lang="hu-HU" altLang="hu-HU" sz="2500" b="1" dirty="0" smtClean="0"/>
              <a:t>A negatív stressz </a:t>
            </a:r>
            <a:r>
              <a:rPr lang="hu-HU" altLang="hu-HU" sz="2500" dirty="0" smtClean="0"/>
              <a:t>tehetetlenség, frusztráció, csalódottság, kimerültség érzése, és különböző testi tünetek formájában jelzi, hogy a stressz tűrő képességünk határához közeledünk, és nem megfelelően kezeljük az adott szituációt. </a:t>
            </a:r>
          </a:p>
          <a:p>
            <a:pPr eaLnBrk="1" hangingPunct="1"/>
            <a:endParaRPr lang="hu-HU" altLang="hu-HU" dirty="0" smtClean="0"/>
          </a:p>
        </p:txBody>
      </p:sp>
      <p:pic>
        <p:nvPicPr>
          <p:cNvPr id="89092"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29984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Külső tényezők</a:t>
            </a:r>
            <a:br>
              <a:rPr lang="hu-HU" dirty="0">
                <a:solidFill>
                  <a:schemeClr val="tx1">
                    <a:lumMod val="75000"/>
                    <a:lumOff val="25000"/>
                  </a:schemeClr>
                </a:solidFill>
              </a:rPr>
            </a:br>
            <a:endParaRPr lang="hu-HU" dirty="0">
              <a:solidFill>
                <a:schemeClr val="tx1">
                  <a:lumMod val="75000"/>
                  <a:lumOff val="25000"/>
                </a:schemeClr>
              </a:solidFill>
            </a:endParaRPr>
          </a:p>
        </p:txBody>
      </p:sp>
      <p:sp>
        <p:nvSpPr>
          <p:cNvPr id="91139" name="Tartalom helye 2"/>
          <p:cNvSpPr>
            <a:spLocks noGrp="1"/>
          </p:cNvSpPr>
          <p:nvPr>
            <p:ph idx="1"/>
          </p:nvPr>
        </p:nvSpPr>
        <p:spPr/>
        <p:txBody>
          <a:bodyPr/>
          <a:lstStyle/>
          <a:p>
            <a:pPr marL="0" indent="0" eaLnBrk="1" hangingPunct="1">
              <a:buNone/>
            </a:pPr>
            <a:r>
              <a:rPr lang="hu-HU" altLang="hu-HU" sz="2500" b="1" dirty="0" smtClean="0"/>
              <a:t>Traumatikus események</a:t>
            </a:r>
            <a:r>
              <a:rPr lang="hu-HU" altLang="hu-HU" sz="2500" dirty="0" smtClean="0"/>
              <a:t> – Természeti katasztrófák, ember által okozott katasztrófák (háború), fizikai támadások. A túlélők először kábultak, teljesen kiürültek, ezt követően passzívak és a harmadik szakaszban szorongani kezdenek. </a:t>
            </a:r>
          </a:p>
          <a:p>
            <a:pPr marL="0" indent="0" eaLnBrk="1" hangingPunct="1">
              <a:buNone/>
            </a:pPr>
            <a:r>
              <a:rPr lang="hu-HU" altLang="hu-HU" sz="2500" b="1" dirty="0" smtClean="0"/>
              <a:t>Nem befolyásolhatóság</a:t>
            </a:r>
            <a:r>
              <a:rPr lang="hu-HU" altLang="hu-HU" sz="2500" dirty="0" smtClean="0"/>
              <a:t> – Ilyen egy személy halála, az elbocsátás és a súlyos betegség. Annak észlelése, hogy egy esemény mennyire befolyásolható a személy által, és ezt hogyan éli meg. </a:t>
            </a:r>
          </a:p>
          <a:p>
            <a:pPr marL="0" indent="0" eaLnBrk="1" hangingPunct="1">
              <a:buNone/>
            </a:pPr>
            <a:r>
              <a:rPr lang="hu-HU" altLang="hu-HU" sz="2500" b="1" dirty="0" smtClean="0"/>
              <a:t>Bejósolhatóság</a:t>
            </a:r>
            <a:r>
              <a:rPr lang="hu-HU" altLang="hu-HU" sz="2500" dirty="0" smtClean="0"/>
              <a:t> – Egy stressz keltő esemény bekövetkezésének előrejelzése akkor is csökkenti a stressz súlyosságát, ha a személy nem képes ezt befolyásolni. </a:t>
            </a:r>
          </a:p>
          <a:p>
            <a:pPr marL="0" indent="0" eaLnBrk="1" hangingPunct="1">
              <a:buNone/>
            </a:pPr>
            <a:r>
              <a:rPr lang="hu-HU" altLang="hu-HU" sz="2500" b="1" dirty="0" smtClean="0"/>
              <a:t>Próbatételek</a:t>
            </a:r>
            <a:r>
              <a:rPr lang="hu-HU" altLang="hu-HU" sz="2500" dirty="0" smtClean="0"/>
              <a:t> – Például a vizsgák az iskolában. </a:t>
            </a:r>
          </a:p>
          <a:p>
            <a:pPr eaLnBrk="1" hangingPunct="1"/>
            <a:endParaRPr lang="hu-HU" altLang="hu-HU" dirty="0" smtClean="0"/>
          </a:p>
        </p:txBody>
      </p:sp>
      <p:pic>
        <p:nvPicPr>
          <p:cNvPr id="91140"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8577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Belső okok</a:t>
            </a:r>
            <a:endParaRPr lang="hu-HU" dirty="0">
              <a:solidFill>
                <a:schemeClr val="tx1">
                  <a:lumMod val="75000"/>
                  <a:lumOff val="25000"/>
                </a:schemeClr>
              </a:solidFill>
            </a:endParaRPr>
          </a:p>
        </p:txBody>
      </p:sp>
      <p:sp>
        <p:nvSpPr>
          <p:cNvPr id="93187" name="Tartalom helye 2"/>
          <p:cNvSpPr>
            <a:spLocks noGrp="1"/>
          </p:cNvSpPr>
          <p:nvPr>
            <p:ph idx="1"/>
          </p:nvPr>
        </p:nvSpPr>
        <p:spPr/>
        <p:txBody>
          <a:bodyPr/>
          <a:lstStyle/>
          <a:p>
            <a:pPr marL="0" indent="0" eaLnBrk="1" hangingPunct="1">
              <a:buNone/>
            </a:pPr>
            <a:r>
              <a:rPr lang="hu-HU" altLang="hu-HU" sz="2600" b="1" dirty="0" smtClean="0"/>
              <a:t>Függetlenség vagy függőség</a:t>
            </a:r>
            <a:r>
              <a:rPr lang="hu-HU" altLang="hu-HU" sz="2600" dirty="0" smtClean="0"/>
              <a:t> – szeretnénk, ha valaki gondoskodna rólunk és megoldaná problémáinkat. A saját lábunkon való megállás az érettség jele. </a:t>
            </a:r>
          </a:p>
          <a:p>
            <a:pPr marL="0" indent="0" eaLnBrk="1" hangingPunct="1">
              <a:buNone/>
            </a:pPr>
            <a:r>
              <a:rPr lang="hu-HU" altLang="hu-HU" sz="2600" b="1" dirty="0" smtClean="0"/>
              <a:t>Intim kapcsolat vagy magány</a:t>
            </a:r>
            <a:r>
              <a:rPr lang="hu-HU" altLang="hu-HU" sz="2600" dirty="0" smtClean="0"/>
              <a:t> – Párkapcsolati problémák, vagy épp a párkapcsolat hiánya miatt kialakuló belső feszültség </a:t>
            </a:r>
          </a:p>
          <a:p>
            <a:pPr marL="0" indent="0" eaLnBrk="1" hangingPunct="1">
              <a:buNone/>
            </a:pPr>
            <a:r>
              <a:rPr lang="hu-HU" altLang="hu-HU" sz="2600" b="1" dirty="0" smtClean="0"/>
              <a:t>Együttműködés vagy versengés</a:t>
            </a:r>
            <a:r>
              <a:rPr lang="hu-HU" altLang="hu-HU" sz="2600" dirty="0" smtClean="0"/>
              <a:t> – A közösségből való kitűnés vagy a közösségbe való beilleszkedés vágyának be nem teljesülése </a:t>
            </a:r>
          </a:p>
          <a:p>
            <a:pPr marL="0" indent="0" eaLnBrk="1" hangingPunct="1">
              <a:buNone/>
            </a:pPr>
            <a:r>
              <a:rPr lang="hu-HU" altLang="hu-HU" sz="2600" b="1" dirty="0" smtClean="0"/>
              <a:t>Az impulzusok kifejezése vagy az etikai normák betartása</a:t>
            </a:r>
            <a:r>
              <a:rPr lang="hu-HU" altLang="hu-HU" sz="2600" dirty="0" smtClean="0"/>
              <a:t> – Az elfojtott érzelmek, gondolatok, vágyak okozta belső feszültség </a:t>
            </a:r>
          </a:p>
          <a:p>
            <a:pPr eaLnBrk="1" hangingPunct="1"/>
            <a:endParaRPr lang="hu-HU" altLang="hu-HU" dirty="0" smtClean="0"/>
          </a:p>
          <a:p>
            <a:pPr eaLnBrk="1" hangingPunct="1"/>
            <a:endParaRPr lang="hu-HU" altLang="hu-HU" dirty="0" smtClean="0"/>
          </a:p>
        </p:txBody>
      </p:sp>
      <p:pic>
        <p:nvPicPr>
          <p:cNvPr id="9318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8093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a:solidFill>
                  <a:schemeClr val="tx1">
                    <a:lumMod val="75000"/>
                    <a:lumOff val="25000"/>
                  </a:schemeClr>
                </a:solidFill>
              </a:rPr>
              <a:t>Megküzdési készségek</a:t>
            </a:r>
            <a:br>
              <a:rPr lang="hu-HU" dirty="0">
                <a:solidFill>
                  <a:schemeClr val="tx1">
                    <a:lumMod val="75000"/>
                    <a:lumOff val="25000"/>
                  </a:schemeClr>
                </a:solidFill>
              </a:rPr>
            </a:br>
            <a:endParaRPr lang="hu-HU" dirty="0">
              <a:solidFill>
                <a:schemeClr val="tx1">
                  <a:lumMod val="75000"/>
                  <a:lumOff val="25000"/>
                </a:schemeClr>
              </a:solidFill>
            </a:endParaRPr>
          </a:p>
        </p:txBody>
      </p:sp>
      <p:sp>
        <p:nvSpPr>
          <p:cNvPr id="95235" name="Tartalom helye 2"/>
          <p:cNvSpPr>
            <a:spLocks noGrp="1"/>
          </p:cNvSpPr>
          <p:nvPr>
            <p:ph idx="1"/>
          </p:nvPr>
        </p:nvSpPr>
        <p:spPr/>
        <p:txBody>
          <a:bodyPr/>
          <a:lstStyle/>
          <a:p>
            <a:pPr marL="0" indent="0" eaLnBrk="1" hangingPunct="1">
              <a:buNone/>
            </a:pPr>
            <a:r>
              <a:rPr lang="hu-HU" altLang="hu-HU" sz="2800" b="1" dirty="0" smtClean="0"/>
              <a:t>Problémaorientált megküzdés </a:t>
            </a:r>
            <a:r>
              <a:rPr lang="hu-HU" altLang="hu-HU" sz="2800" dirty="0" smtClean="0"/>
              <a:t>– Az erőfeszítések a probléma megoldására irányulnak. Probléma elemzés, alternatív megoldások kidolgozása </a:t>
            </a:r>
          </a:p>
          <a:p>
            <a:pPr marL="0" indent="0" eaLnBrk="1" hangingPunct="1">
              <a:buNone/>
            </a:pPr>
            <a:r>
              <a:rPr lang="hu-HU" altLang="hu-HU" sz="2800" b="1" dirty="0" smtClean="0"/>
              <a:t>Érzelemközpontú megküzdés </a:t>
            </a:r>
            <a:r>
              <a:rPr lang="hu-HU" altLang="hu-HU" sz="2800" dirty="0" smtClean="0"/>
              <a:t>– Az erőfeszítések nem a probléma megszüntetésére, hanem pusztán a negatív érzelmek csökkentésére irányulnak. Elkerülés (struccpolitika), pszichoaktív szerek fogyasztása. </a:t>
            </a:r>
          </a:p>
          <a:p>
            <a:pPr marL="0" indent="0" eaLnBrk="1" hangingPunct="1">
              <a:buNone/>
            </a:pPr>
            <a:r>
              <a:rPr lang="hu-HU" altLang="hu-HU" sz="2800" b="1" dirty="0" smtClean="0"/>
              <a:t>Segítségorientált megküzdés </a:t>
            </a:r>
            <a:r>
              <a:rPr lang="hu-HU" altLang="hu-HU" sz="2800" dirty="0" smtClean="0"/>
              <a:t>– Az erőfeszítések külső segítség keresésére irányulnak</a:t>
            </a:r>
          </a:p>
          <a:p>
            <a:pPr marL="0" indent="0" eaLnBrk="1" hangingPunct="1">
              <a:buNone/>
            </a:pPr>
            <a:r>
              <a:rPr lang="hu-HU" altLang="hu-HU" sz="2800" dirty="0" smtClean="0"/>
              <a:t> </a:t>
            </a:r>
          </a:p>
          <a:p>
            <a:pPr eaLnBrk="1" hangingPunct="1"/>
            <a:endParaRPr lang="hu-HU" altLang="hu-HU" dirty="0" smtClean="0"/>
          </a:p>
        </p:txBody>
      </p:sp>
      <p:pic>
        <p:nvPicPr>
          <p:cNvPr id="95236"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3969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Konfliktus</a:t>
            </a:r>
            <a:endParaRPr lang="hu-HU" dirty="0">
              <a:solidFill>
                <a:schemeClr val="tx1">
                  <a:lumMod val="75000"/>
                  <a:lumOff val="25000"/>
                </a:schemeClr>
              </a:solidFill>
            </a:endParaRPr>
          </a:p>
        </p:txBody>
      </p:sp>
      <p:sp>
        <p:nvSpPr>
          <p:cNvPr id="96259" name="Tartalom helye 2"/>
          <p:cNvSpPr>
            <a:spLocks noGrp="1"/>
          </p:cNvSpPr>
          <p:nvPr>
            <p:ph idx="1"/>
          </p:nvPr>
        </p:nvSpPr>
        <p:spPr>
          <a:xfrm>
            <a:off x="1096963" y="1846263"/>
            <a:ext cx="10058400" cy="4391025"/>
          </a:xfrm>
        </p:spPr>
        <p:txBody>
          <a:bodyPr/>
          <a:lstStyle/>
          <a:p>
            <a:pPr marL="0" indent="0" eaLnBrk="1" hangingPunct="1">
              <a:buNone/>
            </a:pPr>
            <a:r>
              <a:rPr lang="hu-HU" altLang="hu-HU" sz="2800" dirty="0" smtClean="0"/>
              <a:t>A szó jelentését az Idegen szavak és kifejezések szótára című kötet az alábbiak szerint adja meg: </a:t>
            </a:r>
          </a:p>
          <a:p>
            <a:pPr marL="0" indent="0" eaLnBrk="1" hangingPunct="1">
              <a:buNone/>
            </a:pPr>
            <a:r>
              <a:rPr lang="hu-HU" altLang="hu-HU" sz="2800" dirty="0" smtClean="0"/>
              <a:t>1. összeütközés, összecsapás: egymásnak ellentmondó (nagy) erők, érdekek harca </a:t>
            </a:r>
          </a:p>
          <a:p>
            <a:pPr marL="0" indent="0" eaLnBrk="1" hangingPunct="1">
              <a:buNone/>
            </a:pPr>
            <a:r>
              <a:rPr lang="hu-HU" altLang="hu-HU" sz="2800" dirty="0" smtClean="0"/>
              <a:t>2. harc, küzdelem </a:t>
            </a:r>
          </a:p>
          <a:p>
            <a:pPr marL="0" indent="0" eaLnBrk="1" hangingPunct="1">
              <a:buNone/>
            </a:pPr>
            <a:r>
              <a:rPr lang="hu-HU" altLang="hu-HU" sz="2800" dirty="0" smtClean="0"/>
              <a:t>3. lelki konfliktus, lelki tusa, belső válság </a:t>
            </a:r>
          </a:p>
          <a:p>
            <a:pPr marL="0" indent="0" eaLnBrk="1" hangingPunct="1">
              <a:buNone/>
            </a:pPr>
            <a:r>
              <a:rPr lang="hu-HU" altLang="hu-HU" sz="2800" dirty="0" smtClean="0"/>
              <a:t>A szó (fogalom) mindegyik jelentésének a mélyén az a probléma áll, hogy az, amit az egyik fél el akar érni, azt a másik fél saját érdekeit illetően sértőnek, számára hátrányosnak fog fel. </a:t>
            </a:r>
          </a:p>
          <a:p>
            <a:pPr eaLnBrk="1" hangingPunct="1"/>
            <a:endParaRPr lang="hu-HU" altLang="hu-HU" dirty="0" smtClean="0"/>
          </a:p>
        </p:txBody>
      </p:sp>
      <p:pic>
        <p:nvPicPr>
          <p:cNvPr id="96260"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8554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Te hová tartozol?</a:t>
            </a:r>
            <a:endParaRPr lang="hu-HU" dirty="0">
              <a:solidFill>
                <a:schemeClr val="tx1">
                  <a:lumMod val="75000"/>
                  <a:lumOff val="25000"/>
                </a:schemeClr>
              </a:solidFill>
            </a:endParaRPr>
          </a:p>
        </p:txBody>
      </p:sp>
      <p:sp>
        <p:nvSpPr>
          <p:cNvPr id="83971" name="Tartalom helye 4"/>
          <p:cNvSpPr>
            <a:spLocks noGrp="1"/>
          </p:cNvSpPr>
          <p:nvPr>
            <p:ph idx="1"/>
          </p:nvPr>
        </p:nvSpPr>
        <p:spPr>
          <a:xfrm>
            <a:off x="1096963" y="1846263"/>
            <a:ext cx="10255250" cy="4022725"/>
          </a:xfrm>
        </p:spPr>
        <p:txBody>
          <a:bodyPr/>
          <a:lstStyle/>
          <a:p>
            <a:pPr eaLnBrk="1" hangingPunct="1">
              <a:buFont typeface="Wingdings" panose="05000000000000000000" pitchFamily="2" charset="2"/>
              <a:buNone/>
              <a:defRPr/>
            </a:pPr>
            <a:r>
              <a:rPr lang="hu-HU" altLang="hu-HU" sz="2800" dirty="0" smtClean="0">
                <a:latin typeface="Arial" panose="020B0604020202020204" pitchFamily="34" charset="0"/>
              </a:rPr>
              <a:t>Mindenkinél előfordul mind az öt, a különbség az arányokban van különbség:</a:t>
            </a:r>
          </a:p>
          <a:p>
            <a:pPr marL="514350" indent="-514350" eaLnBrk="1" hangingPunct="1">
              <a:buFont typeface="+mj-lt"/>
              <a:buAutoNum type="arabicPeriod"/>
              <a:defRPr/>
            </a:pPr>
            <a:r>
              <a:rPr lang="hu-HU" altLang="hu-HU" sz="2800" dirty="0" smtClean="0">
                <a:latin typeface="Arial" panose="020B0604020202020204" pitchFamily="34" charset="0"/>
              </a:rPr>
              <a:t>Versengő (kompetitív) </a:t>
            </a:r>
          </a:p>
          <a:p>
            <a:pPr marL="514350" indent="-514350" eaLnBrk="1" hangingPunct="1">
              <a:buFont typeface="+mj-lt"/>
              <a:buAutoNum type="arabicPeriod"/>
              <a:defRPr/>
            </a:pPr>
            <a:r>
              <a:rPr lang="hu-HU" altLang="hu-HU" sz="2800" dirty="0" smtClean="0">
                <a:latin typeface="Arial" panose="020B0604020202020204" pitchFamily="34" charset="0"/>
              </a:rPr>
              <a:t>Együttműködő (kooperatív, </a:t>
            </a:r>
            <a:r>
              <a:rPr lang="hu-HU" altLang="hu-HU" sz="2800" dirty="0" err="1" smtClean="0">
                <a:latin typeface="Arial" panose="020B0604020202020204" pitchFamily="34" charset="0"/>
              </a:rPr>
              <a:t>win</a:t>
            </a:r>
            <a:r>
              <a:rPr lang="hu-HU" altLang="hu-HU" sz="2800" dirty="0" smtClean="0">
                <a:latin typeface="Arial" panose="020B0604020202020204" pitchFamily="34" charset="0"/>
              </a:rPr>
              <a:t>/</a:t>
            </a:r>
            <a:r>
              <a:rPr lang="hu-HU" altLang="hu-HU" sz="2800" dirty="0" err="1" smtClean="0">
                <a:latin typeface="Arial" panose="020B0604020202020204" pitchFamily="34" charset="0"/>
              </a:rPr>
              <a:t>win</a:t>
            </a:r>
            <a:r>
              <a:rPr lang="hu-HU" altLang="hu-HU" sz="2800" dirty="0" smtClean="0">
                <a:latin typeface="Arial" panose="020B0604020202020204" pitchFamily="34" charset="0"/>
              </a:rPr>
              <a:t>) stratégia</a:t>
            </a:r>
          </a:p>
          <a:p>
            <a:pPr marL="514350" indent="-514350" eaLnBrk="1" hangingPunct="1">
              <a:buFont typeface="+mj-lt"/>
              <a:buAutoNum type="arabicPeriod"/>
              <a:defRPr/>
            </a:pPr>
            <a:r>
              <a:rPr lang="hu-HU" altLang="hu-HU" sz="2800" dirty="0" smtClean="0">
                <a:latin typeface="Arial" panose="020B0604020202020204" pitchFamily="34" charset="0"/>
              </a:rPr>
              <a:t>Kompromisszumkereső</a:t>
            </a:r>
          </a:p>
          <a:p>
            <a:pPr marL="514350" indent="-514350" eaLnBrk="1" hangingPunct="1">
              <a:buFont typeface="+mj-lt"/>
              <a:buAutoNum type="arabicPeriod"/>
              <a:defRPr/>
            </a:pPr>
            <a:r>
              <a:rPr lang="hu-HU" altLang="hu-HU" sz="2800" dirty="0" smtClean="0">
                <a:latin typeface="Arial" panose="020B0604020202020204" pitchFamily="34" charset="0"/>
              </a:rPr>
              <a:t>Elkerülő (passzív)</a:t>
            </a:r>
          </a:p>
          <a:p>
            <a:pPr marL="514350" indent="-514350" eaLnBrk="1" hangingPunct="1">
              <a:buFont typeface="+mj-lt"/>
              <a:buAutoNum type="arabicPeriod"/>
              <a:defRPr/>
            </a:pPr>
            <a:r>
              <a:rPr lang="hu-HU" altLang="hu-HU" sz="2800" dirty="0" smtClean="0">
                <a:latin typeface="Arial" panose="020B0604020202020204" pitchFamily="34" charset="0"/>
              </a:rPr>
              <a:t>Alkalmazkodó (adaptív) </a:t>
            </a:r>
          </a:p>
          <a:p>
            <a:pPr eaLnBrk="1" hangingPunct="1">
              <a:buFont typeface="Wingdings" panose="05000000000000000000" pitchFamily="2" charset="2"/>
              <a:buChar char="§"/>
              <a:defRPr/>
            </a:pPr>
            <a:endParaRPr lang="hu-HU" altLang="hu-HU" dirty="0" smtClean="0"/>
          </a:p>
        </p:txBody>
      </p:sp>
      <p:pic>
        <p:nvPicPr>
          <p:cNvPr id="9728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28955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sz="4000" b="1" dirty="0" smtClean="0">
                <a:solidFill>
                  <a:schemeClr val="tx1">
                    <a:lumMod val="75000"/>
                    <a:lumOff val="25000"/>
                  </a:schemeClr>
                </a:solidFill>
              </a:rPr>
              <a:t>Versengő</a:t>
            </a:r>
            <a:r>
              <a:rPr lang="hu-HU" sz="4000" dirty="0" smtClean="0">
                <a:solidFill>
                  <a:schemeClr val="tx1">
                    <a:lumMod val="75000"/>
                    <a:lumOff val="25000"/>
                  </a:schemeClr>
                </a:solidFill>
              </a:rPr>
              <a:t> </a:t>
            </a:r>
            <a:r>
              <a:rPr lang="hu-HU" sz="3200" dirty="0"/>
              <a:t>(magas önérvényesítés – alacsony együttműködés</a:t>
            </a:r>
            <a:endParaRPr lang="hu-HU" sz="3200" dirty="0">
              <a:solidFill>
                <a:schemeClr val="tx1">
                  <a:lumMod val="75000"/>
                  <a:lumOff val="25000"/>
                </a:schemeClr>
              </a:solidFill>
            </a:endParaRPr>
          </a:p>
        </p:txBody>
      </p:sp>
      <p:sp>
        <p:nvSpPr>
          <p:cNvPr id="99331" name="Tartalom helye 2"/>
          <p:cNvSpPr>
            <a:spLocks noGrp="1"/>
          </p:cNvSpPr>
          <p:nvPr>
            <p:ph idx="1"/>
          </p:nvPr>
        </p:nvSpPr>
        <p:spPr>
          <a:xfrm>
            <a:off x="838200" y="1690688"/>
            <a:ext cx="10317163" cy="4616450"/>
          </a:xfrm>
        </p:spPr>
        <p:txBody>
          <a:bodyPr>
            <a:normAutofit/>
          </a:bodyPr>
          <a:lstStyle/>
          <a:p>
            <a:pPr marL="0" indent="0" eaLnBrk="1" hangingPunct="1">
              <a:buNone/>
            </a:pPr>
            <a:r>
              <a:rPr lang="hu-HU" altLang="hu-HU" sz="2500" dirty="0" smtClean="0"/>
              <a:t>A kompetitív, </a:t>
            </a:r>
            <a:r>
              <a:rPr lang="hu-HU" altLang="hu-HU" sz="2500" b="1" dirty="0" smtClean="0"/>
              <a:t>versengő</a:t>
            </a:r>
            <a:r>
              <a:rPr lang="hu-HU" altLang="hu-HU" sz="2500" dirty="0" smtClean="0"/>
              <a:t> (győztes-vesztes vagy önérvényesítő) stratégia esetében saját szándékaink megvalósítása vezérel bennünket akár mások törekvéseivel szemben is.  </a:t>
            </a:r>
            <a:r>
              <a:rPr lang="hu-HU" altLang="hu-HU" sz="2500" b="1" dirty="0" smtClean="0"/>
              <a:t>Bizonyos helyzetekben ez az egyetlen megoldási mód. </a:t>
            </a:r>
          </a:p>
          <a:p>
            <a:pPr marL="0" indent="0" eaLnBrk="1" hangingPunct="1">
              <a:buNone/>
            </a:pPr>
            <a:r>
              <a:rPr lang="hu-HU" altLang="hu-HU" sz="2500" dirty="0" smtClean="0"/>
              <a:t>Gond akkor van, ha valaki csak ezt a megközelítést képes elfogadni, minden körülmények között kizárólag a saját szándékait, ötleteit, szempontjait tartja szem előtt. </a:t>
            </a:r>
          </a:p>
          <a:p>
            <a:pPr marL="0" indent="0" eaLnBrk="1" hangingPunct="1">
              <a:buNone/>
            </a:pPr>
            <a:r>
              <a:rPr lang="hu-HU" altLang="hu-HU" sz="2500" dirty="0" smtClean="0"/>
              <a:t>A versengő egyén saját szándékait érvényesíti a másik személy rovására. Ez hatalomorientált eljárás: a személy bármely befolyásolási módot latba vet, ami megfelelőnek tűnik, hogy nyerő helyzetbe jusson. A versengés jelentheti a "saját igazáért való kiállást",a helyesnek vélt álláspont védelmét, vagy egyszerűen a győzedelemre való törekvést.</a:t>
            </a:r>
          </a:p>
        </p:txBody>
      </p:sp>
      <p:pic>
        <p:nvPicPr>
          <p:cNvPr id="99332"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0645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sz="4000" b="1" dirty="0" smtClean="0">
                <a:solidFill>
                  <a:schemeClr val="tx1">
                    <a:lumMod val="75000"/>
                    <a:lumOff val="25000"/>
                  </a:schemeClr>
                </a:solidFill>
              </a:rPr>
              <a:t>Problémamegoldó </a:t>
            </a:r>
            <a:r>
              <a:rPr lang="hu-HU" sz="4000" b="1" dirty="0"/>
              <a:t>együttműködő </a:t>
            </a:r>
            <a:r>
              <a:rPr lang="hu-HU" sz="4000" b="1" dirty="0" smtClean="0"/>
              <a:t/>
            </a:r>
            <a:br>
              <a:rPr lang="hu-HU" sz="4000" b="1" dirty="0" smtClean="0"/>
            </a:br>
            <a:r>
              <a:rPr lang="hu-HU" sz="3600" dirty="0" smtClean="0"/>
              <a:t>(</a:t>
            </a:r>
            <a:r>
              <a:rPr lang="hu-HU" sz="3600" dirty="0"/>
              <a:t>magas önérvényesítés – magas együttműködés</a:t>
            </a:r>
            <a:r>
              <a:rPr lang="hu-HU" sz="3600" dirty="0" smtClean="0"/>
              <a:t>)</a:t>
            </a:r>
            <a:endParaRPr lang="hu-HU" sz="3600" dirty="0">
              <a:solidFill>
                <a:schemeClr val="tx1">
                  <a:lumMod val="75000"/>
                  <a:lumOff val="25000"/>
                </a:schemeClr>
              </a:solidFill>
            </a:endParaRPr>
          </a:p>
        </p:txBody>
      </p:sp>
      <p:sp>
        <p:nvSpPr>
          <p:cNvPr id="101379" name="Tartalom helye 2"/>
          <p:cNvSpPr>
            <a:spLocks noGrp="1"/>
          </p:cNvSpPr>
          <p:nvPr>
            <p:ph idx="1"/>
          </p:nvPr>
        </p:nvSpPr>
        <p:spPr>
          <a:xfrm>
            <a:off x="1096963" y="1846263"/>
            <a:ext cx="10058400" cy="4462462"/>
          </a:xfrm>
        </p:spPr>
        <p:txBody>
          <a:bodyPr>
            <a:normAutofit/>
          </a:bodyPr>
          <a:lstStyle/>
          <a:p>
            <a:pPr marL="0" indent="0" eaLnBrk="1" hangingPunct="1">
              <a:buNone/>
            </a:pPr>
            <a:r>
              <a:rPr lang="hu-HU" altLang="hu-HU" sz="2500" dirty="0" smtClean="0"/>
              <a:t>A legoptimálisabb a legtöbb esetben a </a:t>
            </a:r>
            <a:r>
              <a:rPr lang="hu-HU" altLang="hu-HU" sz="2500" b="1" dirty="0" smtClean="0"/>
              <a:t>kooperatív</a:t>
            </a:r>
            <a:r>
              <a:rPr lang="hu-HU" altLang="hu-HU" sz="2500" dirty="0" smtClean="0"/>
              <a:t>, </a:t>
            </a:r>
            <a:r>
              <a:rPr lang="hu-HU" altLang="hu-HU" sz="2500" b="1" i="1" dirty="0" smtClean="0"/>
              <a:t>együttműködő </a:t>
            </a:r>
            <a:r>
              <a:rPr lang="hu-HU" altLang="hu-HU" sz="2500" b="1" dirty="0" smtClean="0"/>
              <a:t>(győztes/</a:t>
            </a:r>
            <a:r>
              <a:rPr lang="hu-HU" altLang="hu-HU" sz="2500" b="1" dirty="0" err="1" smtClean="0"/>
              <a:t>győztes</a:t>
            </a:r>
            <a:r>
              <a:rPr lang="hu-HU" altLang="hu-HU" sz="2500" b="1" dirty="0" smtClean="0"/>
              <a:t>) </a:t>
            </a:r>
            <a:r>
              <a:rPr lang="hu-HU" altLang="hu-HU" sz="2500" dirty="0" smtClean="0"/>
              <a:t>stratégia. Ebben az esetben a felek, pontosabban a „konfliktuspartnerek” nem ellenséget látnak egymásban, hanem egy olyan együttműködésre kész társat, akivel közösen lehet megkeresni a közös probléma minden érintett számára legkedvezőbb megoldását. </a:t>
            </a:r>
          </a:p>
          <a:p>
            <a:pPr marL="0" indent="0" eaLnBrk="1" hangingPunct="1">
              <a:buNone/>
            </a:pPr>
            <a:r>
              <a:rPr lang="hu-HU" altLang="hu-HU" sz="2500" dirty="0" smtClean="0"/>
              <a:t>A problémamegoldás egyszerre önérvényesítő és együttműködő – az elkerülés ellentéte. Magában rejti azt a törekvést, hogy együtt dolgozva a másik személlyel találjunk valamilyen megoldást, mely teljesen megfelel mindkettőnk szándékainak. Azt jelenti, hogy beleássuk magunkat egy problémába azzal a céllal, hogy megtaláljuk a két fél alapvető érdekeltségét, s találjunk egy olyan alternatívát, mely mindkét érdekskálának megfelel. </a:t>
            </a:r>
          </a:p>
        </p:txBody>
      </p:sp>
      <p:pic>
        <p:nvPicPr>
          <p:cNvPr id="101380"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34650" y="177800"/>
            <a:ext cx="1243013"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43576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eaLnBrk="1" fontAlgn="auto" hangingPunct="1">
              <a:spcAft>
                <a:spcPts val="0"/>
              </a:spcAft>
              <a:defRPr/>
            </a:pPr>
            <a:r>
              <a:rPr lang="hu-HU" sz="4900" b="1" dirty="0" smtClean="0">
                <a:solidFill>
                  <a:schemeClr val="tx1">
                    <a:lumMod val="75000"/>
                    <a:lumOff val="25000"/>
                  </a:schemeClr>
                </a:solidFill>
              </a:rPr>
              <a:t>Kompromisszumkereső</a:t>
            </a:r>
            <a:r>
              <a:rPr lang="hu-HU" dirty="0" smtClean="0">
                <a:solidFill>
                  <a:schemeClr val="tx1">
                    <a:lumMod val="75000"/>
                    <a:lumOff val="25000"/>
                  </a:schemeClr>
                </a:solidFill>
              </a:rPr>
              <a:t> </a:t>
            </a:r>
            <a:br>
              <a:rPr lang="hu-HU" dirty="0" smtClean="0">
                <a:solidFill>
                  <a:schemeClr val="tx1">
                    <a:lumMod val="75000"/>
                    <a:lumOff val="25000"/>
                  </a:schemeClr>
                </a:solidFill>
              </a:rPr>
            </a:br>
            <a:r>
              <a:rPr lang="hu-HU" sz="4000" dirty="0" smtClean="0"/>
              <a:t>(</a:t>
            </a:r>
            <a:r>
              <a:rPr lang="hu-HU" sz="4000" dirty="0"/>
              <a:t>közepes önérvényesítés – közepes </a:t>
            </a:r>
            <a:r>
              <a:rPr lang="hu-HU" sz="4000" dirty="0" smtClean="0"/>
              <a:t>együttműködés</a:t>
            </a:r>
            <a:r>
              <a:rPr lang="hu-HU" sz="4000" dirty="0"/>
              <a:t>)</a:t>
            </a:r>
            <a:endParaRPr lang="hu-HU" sz="4000" dirty="0">
              <a:solidFill>
                <a:schemeClr val="tx1">
                  <a:lumMod val="75000"/>
                  <a:lumOff val="25000"/>
                </a:schemeClr>
              </a:solidFill>
            </a:endParaRPr>
          </a:p>
        </p:txBody>
      </p:sp>
      <p:sp>
        <p:nvSpPr>
          <p:cNvPr id="103427" name="Tartalom helye 2"/>
          <p:cNvSpPr>
            <a:spLocks noGrp="1"/>
          </p:cNvSpPr>
          <p:nvPr>
            <p:ph idx="1"/>
          </p:nvPr>
        </p:nvSpPr>
        <p:spPr/>
        <p:txBody>
          <a:bodyPr/>
          <a:lstStyle/>
          <a:p>
            <a:pPr marL="0" indent="0" eaLnBrk="1" hangingPunct="1">
              <a:buNone/>
            </a:pPr>
            <a:r>
              <a:rPr lang="hu-HU" altLang="hu-HU" sz="2500" dirty="0" smtClean="0"/>
              <a:t>A </a:t>
            </a:r>
            <a:r>
              <a:rPr lang="hu-HU" altLang="hu-HU" sz="2500" b="1" i="1" dirty="0" smtClean="0"/>
              <a:t>kompromisszum keresés </a:t>
            </a:r>
            <a:r>
              <a:rPr lang="hu-HU" altLang="hu-HU" sz="2500" dirty="0" smtClean="0"/>
              <a:t>feltételezi az együttműködést, a kölcsönös bizalmat, az igazságosságot. </a:t>
            </a:r>
          </a:p>
          <a:p>
            <a:pPr marL="0" indent="0" eaLnBrk="1" hangingPunct="1">
              <a:buNone/>
            </a:pPr>
            <a:r>
              <a:rPr lang="hu-HU" altLang="hu-HU" sz="2500" dirty="0" smtClean="0"/>
              <a:t>A kompromisszumkeresés átmenet az önérvényesítés és az együttműködés között. A cél valamilyen kivitelezhető és kölcsönösen elfogadható megoldás megtalálása, mely részlegesen mind a két felet kielégíti. </a:t>
            </a:r>
          </a:p>
          <a:p>
            <a:pPr marL="0" indent="0" eaLnBrk="1" hangingPunct="1">
              <a:buNone/>
            </a:pPr>
            <a:r>
              <a:rPr lang="hu-HU" altLang="hu-HU" sz="2500" dirty="0" smtClean="0"/>
              <a:t>A kompromisszum középúton helyezkedik el a versengés és az alkalmazkodás között. A kompromisszumkereső többről mond le, mint a versengő, de kevesebbről, mint az alkalmazkodó. Közvetlenebbül ragadja meg a kérdést, mint az elkerülő, de nem tárja fel olyan mélységig, mint a problémamegoldó. Kölcsönös engedményeket vagy egy gyors áthidaló megoldás keresését jelenti.</a:t>
            </a:r>
          </a:p>
          <a:p>
            <a:pPr eaLnBrk="1" hangingPunct="1"/>
            <a:endParaRPr lang="hu-HU" altLang="hu-HU" dirty="0" smtClean="0"/>
          </a:p>
        </p:txBody>
      </p:sp>
      <p:pic>
        <p:nvPicPr>
          <p:cNvPr id="103428"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07781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eaLnBrk="1" fontAlgn="auto" hangingPunct="1">
              <a:spcAft>
                <a:spcPts val="0"/>
              </a:spcAft>
              <a:defRPr/>
            </a:pPr>
            <a:r>
              <a:rPr lang="hu-HU" b="1" dirty="0" smtClean="0">
                <a:solidFill>
                  <a:schemeClr val="tx1">
                    <a:lumMod val="75000"/>
                    <a:lumOff val="25000"/>
                  </a:schemeClr>
                </a:solidFill>
              </a:rPr>
              <a:t>Elkerülő </a:t>
            </a:r>
            <a:r>
              <a:rPr lang="hu-HU" dirty="0" smtClean="0">
                <a:solidFill>
                  <a:schemeClr val="tx1">
                    <a:lumMod val="75000"/>
                    <a:lumOff val="25000"/>
                  </a:schemeClr>
                </a:solidFill>
              </a:rPr>
              <a:t/>
            </a:r>
            <a:br>
              <a:rPr lang="hu-HU" dirty="0" smtClean="0">
                <a:solidFill>
                  <a:schemeClr val="tx1">
                    <a:lumMod val="75000"/>
                    <a:lumOff val="25000"/>
                  </a:schemeClr>
                </a:solidFill>
              </a:rPr>
            </a:br>
            <a:r>
              <a:rPr lang="hu-HU" sz="4000" dirty="0" smtClean="0"/>
              <a:t>(</a:t>
            </a:r>
            <a:r>
              <a:rPr lang="hu-HU" sz="4000" dirty="0"/>
              <a:t>alacsony önérvényesítés – alacsony </a:t>
            </a:r>
            <a:r>
              <a:rPr lang="hu-HU" sz="4000" dirty="0" smtClean="0"/>
              <a:t>együttműködés)</a:t>
            </a:r>
            <a:endParaRPr lang="hu-HU" sz="4000" dirty="0">
              <a:solidFill>
                <a:schemeClr val="tx1">
                  <a:lumMod val="75000"/>
                  <a:lumOff val="25000"/>
                </a:schemeClr>
              </a:solidFill>
            </a:endParaRPr>
          </a:p>
        </p:txBody>
      </p:sp>
      <p:sp>
        <p:nvSpPr>
          <p:cNvPr id="105475" name="Tartalom helye 2"/>
          <p:cNvSpPr>
            <a:spLocks noGrp="1"/>
          </p:cNvSpPr>
          <p:nvPr>
            <p:ph idx="1"/>
          </p:nvPr>
        </p:nvSpPr>
        <p:spPr>
          <a:xfrm>
            <a:off x="1096963" y="2133600"/>
            <a:ext cx="10058400" cy="4022725"/>
          </a:xfrm>
        </p:spPr>
        <p:txBody>
          <a:bodyPr>
            <a:normAutofit lnSpcReduction="10000"/>
          </a:bodyPr>
          <a:lstStyle/>
          <a:p>
            <a:pPr marL="0" indent="0" eaLnBrk="1" hangingPunct="1">
              <a:buNone/>
            </a:pPr>
            <a:r>
              <a:rPr lang="hu-HU" altLang="hu-HU" sz="2500" dirty="0" smtClean="0"/>
              <a:t>Az </a:t>
            </a:r>
            <a:r>
              <a:rPr lang="hu-HU" altLang="hu-HU" sz="2500" b="1" i="1" dirty="0" smtClean="0"/>
              <a:t>passzív</a:t>
            </a:r>
            <a:r>
              <a:rPr lang="hu-HU" altLang="hu-HU" sz="2500" i="1" dirty="0" smtClean="0"/>
              <a:t> vagy </a:t>
            </a:r>
            <a:r>
              <a:rPr lang="hu-HU" altLang="hu-HU" sz="2500" b="1" i="1" dirty="0" smtClean="0"/>
              <a:t>elkerülő </a:t>
            </a:r>
            <a:r>
              <a:rPr lang="hu-HU" altLang="hu-HU" sz="2500" dirty="0" smtClean="0"/>
              <a:t>magatartás fakadhat abból, hogy az érintett úgy véli: nincs most energiája, ideje ezzel a problémával foglalkozni, vagy úgy gondolja, hogy a dolog nem az ő hatáskörébe tartozik, nem kívánja magát beleártani, illetéktelenül beleavatkozni. Ha azonban valaki minden problémát elkerül, a szőnyeg alá söpör, számíthat arra, hogy váratlan helyen, időben, kontrollálhatatlanul zúdulnak majd rá a felhalmozódó feszültségek, amelyekkel azután már végképp nem tud mit kezdeni. </a:t>
            </a:r>
          </a:p>
          <a:p>
            <a:pPr marL="0" indent="0" eaLnBrk="1" hangingPunct="1">
              <a:buNone/>
            </a:pPr>
            <a:r>
              <a:rPr lang="hu-HU" altLang="hu-HU" sz="2500" dirty="0" smtClean="0"/>
              <a:t>Az elkerülés nem önérvényesítő és nem együttműködő. Az elkerülő egyén nem követi közvetlenül sem saját, sem pedig a másik személy szándékát. Az elkerülés öltheti diplomatikus kitérés formáját, egy kérdés kedvezőbb időpontra való halasztását vagy jelenthet egyszerűen visszahúzódást egy fenyegető helyzetből.</a:t>
            </a:r>
          </a:p>
          <a:p>
            <a:pPr eaLnBrk="1" hangingPunct="1"/>
            <a:endParaRPr lang="hu-HU" altLang="hu-HU" dirty="0" smtClean="0"/>
          </a:p>
        </p:txBody>
      </p:sp>
      <p:pic>
        <p:nvPicPr>
          <p:cNvPr id="105476"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77525" y="163513"/>
            <a:ext cx="95567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8447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a:bodyPr>
          <a:lstStyle/>
          <a:p>
            <a:pPr eaLnBrk="1" fontAlgn="auto" hangingPunct="1">
              <a:spcAft>
                <a:spcPts val="0"/>
              </a:spcAft>
              <a:defRPr/>
            </a:pPr>
            <a:r>
              <a:rPr lang="hu-HU" b="1" dirty="0" smtClean="0">
                <a:solidFill>
                  <a:schemeClr val="tx1">
                    <a:lumMod val="75000"/>
                    <a:lumOff val="25000"/>
                  </a:schemeClr>
                </a:solidFill>
              </a:rPr>
              <a:t>Alkalmazkodó </a:t>
            </a:r>
            <a:r>
              <a:rPr lang="hu-HU" dirty="0" smtClean="0">
                <a:solidFill>
                  <a:schemeClr val="tx1">
                    <a:lumMod val="75000"/>
                    <a:lumOff val="25000"/>
                  </a:schemeClr>
                </a:solidFill>
              </a:rPr>
              <a:t/>
            </a:r>
            <a:br>
              <a:rPr lang="hu-HU" dirty="0" smtClean="0">
                <a:solidFill>
                  <a:schemeClr val="tx1">
                    <a:lumMod val="75000"/>
                    <a:lumOff val="25000"/>
                  </a:schemeClr>
                </a:solidFill>
              </a:rPr>
            </a:br>
            <a:r>
              <a:rPr lang="hu-HU" sz="4000" dirty="0" smtClean="0"/>
              <a:t>(</a:t>
            </a:r>
            <a:r>
              <a:rPr lang="hu-HU" sz="4000" dirty="0"/>
              <a:t>alacsony önérvényesítés – magas együttműködés</a:t>
            </a:r>
            <a:r>
              <a:rPr lang="hu-HU" sz="4000" dirty="0" smtClean="0"/>
              <a:t>)</a:t>
            </a:r>
            <a:endParaRPr lang="hu-HU" sz="4000" dirty="0">
              <a:solidFill>
                <a:schemeClr val="tx1">
                  <a:lumMod val="75000"/>
                  <a:lumOff val="25000"/>
                </a:schemeClr>
              </a:solidFill>
            </a:endParaRPr>
          </a:p>
        </p:txBody>
      </p:sp>
      <p:sp>
        <p:nvSpPr>
          <p:cNvPr id="107523" name="Tartalom helye 2"/>
          <p:cNvSpPr>
            <a:spLocks noGrp="1"/>
          </p:cNvSpPr>
          <p:nvPr>
            <p:ph idx="1"/>
          </p:nvPr>
        </p:nvSpPr>
        <p:spPr/>
        <p:txBody>
          <a:bodyPr>
            <a:normAutofit/>
          </a:bodyPr>
          <a:lstStyle/>
          <a:p>
            <a:pPr marL="0" indent="0" eaLnBrk="1" hangingPunct="1">
              <a:buNone/>
            </a:pPr>
            <a:r>
              <a:rPr lang="hu-HU" altLang="hu-HU" sz="2500" dirty="0" smtClean="0"/>
              <a:t>Az</a:t>
            </a:r>
            <a:r>
              <a:rPr lang="hu-HU" altLang="hu-HU" sz="2500" b="1" dirty="0" smtClean="0"/>
              <a:t> alkalmazkodó </a:t>
            </a:r>
            <a:r>
              <a:rPr lang="hu-HU" altLang="hu-HU" sz="2500" dirty="0" smtClean="0"/>
              <a:t>vagy adaptív stratégia mögött olykor erőtlenség, önbizalomhiány, szkepszis, közömbösség, passzivitás áll. </a:t>
            </a:r>
          </a:p>
          <a:p>
            <a:pPr marL="0" indent="0" eaLnBrk="1" hangingPunct="1">
              <a:buNone/>
            </a:pPr>
            <a:r>
              <a:rPr lang="hu-HU" altLang="hu-HU" sz="2500" dirty="0" smtClean="0"/>
              <a:t>Az is  gyakori, hogy a háttérben a bölcs belátás, békülékenység, mások véleményének, kompetenciájának elismerése vagy a partner iránti erős bizalom rejlik. </a:t>
            </a:r>
          </a:p>
          <a:p>
            <a:pPr marL="0" indent="0" eaLnBrk="1" hangingPunct="1">
              <a:buNone/>
            </a:pPr>
            <a:r>
              <a:rPr lang="hu-HU" altLang="hu-HU" sz="2500" dirty="0" smtClean="0"/>
              <a:t>Az alkalmazkodás együttműködő és nem önérvényesítő. </a:t>
            </a:r>
          </a:p>
          <a:p>
            <a:pPr marL="0" indent="0" eaLnBrk="1" hangingPunct="1">
              <a:buNone/>
            </a:pPr>
            <a:r>
              <a:rPr lang="hu-HU" altLang="hu-HU" sz="2500" dirty="0" smtClean="0"/>
              <a:t>A versengés ellentéte. Az alkalmazkodó egyén lemond saját szándékairól, hogy a másik szándékai érvényesülhessenek. Bizonyos önfeláldozás van ebben az eljárásban, ugyanakkor alkalmazkodás lehet a másik szempontjainak elfogadása.</a:t>
            </a:r>
          </a:p>
        </p:txBody>
      </p:sp>
      <p:pic>
        <p:nvPicPr>
          <p:cNvPr id="107524"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44931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Biológia konfliktus</a:t>
            </a:r>
            <a:endParaRPr lang="hu-HU" dirty="0">
              <a:solidFill>
                <a:schemeClr val="tx1">
                  <a:lumMod val="75000"/>
                  <a:lumOff val="25000"/>
                </a:schemeClr>
              </a:solidFill>
            </a:endParaRPr>
          </a:p>
        </p:txBody>
      </p:sp>
      <p:sp>
        <p:nvSpPr>
          <p:cNvPr id="109571" name="Tartalom helye 2"/>
          <p:cNvSpPr>
            <a:spLocks noGrp="1"/>
          </p:cNvSpPr>
          <p:nvPr>
            <p:ph idx="1"/>
          </p:nvPr>
        </p:nvSpPr>
        <p:spPr/>
        <p:txBody>
          <a:bodyPr/>
          <a:lstStyle/>
          <a:p>
            <a:pPr marL="0" indent="0" eaLnBrk="1" hangingPunct="1">
              <a:buFont typeface="Calibri" panose="020F0502020204030204" pitchFamily="34" charset="0"/>
              <a:buNone/>
            </a:pPr>
            <a:r>
              <a:rPr lang="hu-HU" altLang="hu-HU" sz="2800" smtClean="0"/>
              <a:t>Minden megbetegedés egy érzelmi megrázkódtatással kezdődik, egy minden korábbinál súlyosabb, egyidejűleg mindhárom szinten, lélekben, agyban, az érintett agyi vezérlőközpont által vezérelt szerven.</a:t>
            </a:r>
          </a:p>
          <a:p>
            <a:pPr marL="0" indent="0" eaLnBrk="1" hangingPunct="1">
              <a:buFont typeface="Calibri" panose="020F0502020204030204" pitchFamily="34" charset="0"/>
              <a:buNone/>
            </a:pPr>
            <a:r>
              <a:rPr lang="hu-HU" altLang="hu-HU" sz="2800" smtClean="0"/>
              <a:t>A konfliktus tartalma meghatározza a konfliktus agyi becsapódásának a helyét.</a:t>
            </a:r>
          </a:p>
          <a:p>
            <a:pPr marL="0" indent="0" eaLnBrk="1" hangingPunct="1">
              <a:buFont typeface="Calibri" panose="020F0502020204030204" pitchFamily="34" charset="0"/>
              <a:buNone/>
            </a:pPr>
            <a:r>
              <a:rPr lang="hu-HU" altLang="hu-HU" sz="2800" smtClean="0"/>
              <a:t>A megbetegedés értelmes biológiai külön program mind a három szinten szinkronban fut le.</a:t>
            </a:r>
          </a:p>
        </p:txBody>
      </p:sp>
      <p:pic>
        <p:nvPicPr>
          <p:cNvPr id="109572" name="Kép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42824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eaLnBrk="1" fontAlgn="auto" hangingPunct="1">
              <a:spcAft>
                <a:spcPts val="0"/>
              </a:spcAft>
              <a:defRPr/>
            </a:pPr>
            <a:r>
              <a:rPr lang="hu-HU" dirty="0" smtClean="0">
                <a:solidFill>
                  <a:schemeClr val="tx1">
                    <a:lumMod val="75000"/>
                    <a:lumOff val="25000"/>
                  </a:schemeClr>
                </a:solidFill>
              </a:rPr>
              <a:t>Biológia konfliktus</a:t>
            </a:r>
            <a:endParaRPr lang="hu-HU" dirty="0">
              <a:solidFill>
                <a:schemeClr val="tx1">
                  <a:lumMod val="75000"/>
                  <a:lumOff val="25000"/>
                </a:schemeClr>
              </a:solidFill>
            </a:endParaRPr>
          </a:p>
        </p:txBody>
      </p:sp>
      <p:sp>
        <p:nvSpPr>
          <p:cNvPr id="111619" name="Tartalom helye 2"/>
          <p:cNvSpPr>
            <a:spLocks noGrp="1"/>
          </p:cNvSpPr>
          <p:nvPr>
            <p:ph idx="1"/>
          </p:nvPr>
        </p:nvSpPr>
        <p:spPr>
          <a:xfrm>
            <a:off x="1271588" y="1846263"/>
            <a:ext cx="10080625" cy="4391025"/>
          </a:xfrm>
        </p:spPr>
        <p:txBody>
          <a:bodyPr/>
          <a:lstStyle/>
          <a:p>
            <a:pPr marL="0" indent="0" eaLnBrk="1" hangingPunct="1">
              <a:buFont typeface="Calibri" panose="020F0502020204030204" pitchFamily="34" charset="0"/>
              <a:buNone/>
            </a:pPr>
            <a:r>
              <a:rPr lang="hu-HU" altLang="hu-HU" sz="2400" smtClean="0"/>
              <a:t>1. A konfliktus tárgya egy komolynak érzett, lesújtó, nyugtalanító, nyomasztó, félelmet keltő esemény vagy szituáció, melyben az érintett hibásnak, felelősnek, áldozatnak vagy egyedül illetékesnek érzi magát. Tartósan kibillent a lelki nyugalmunkból, figyelmünket erre az egy dologra összpontosítjuk. (kényszeres gondolkodás)</a:t>
            </a:r>
          </a:p>
          <a:p>
            <a:pPr marL="0" indent="0" eaLnBrk="1" hangingPunct="1">
              <a:buFont typeface="Calibri" panose="020F0502020204030204" pitchFamily="34" charset="0"/>
              <a:buNone/>
            </a:pPr>
            <a:r>
              <a:rPr lang="hu-HU" altLang="hu-HU" sz="2400" smtClean="0"/>
              <a:t>2. Váratlanul, felkészületlenül ér a meglepetés erejével hat, olyankor következik be amikor nem számítunk rá.</a:t>
            </a:r>
          </a:p>
          <a:p>
            <a:pPr marL="0" indent="0" eaLnBrk="1" hangingPunct="1">
              <a:buFont typeface="Calibri" panose="020F0502020204030204" pitchFamily="34" charset="0"/>
              <a:buNone/>
            </a:pPr>
            <a:r>
              <a:rPr lang="hu-HU" altLang="hu-HU" sz="2400" smtClean="0"/>
              <a:t>3. A konfliktus helyzetet elfogadhatatlannak éljük meg.</a:t>
            </a:r>
          </a:p>
          <a:p>
            <a:pPr marL="0" indent="0" eaLnBrk="1" hangingPunct="1">
              <a:buFont typeface="Calibri" panose="020F0502020204030204" pitchFamily="34" charset="0"/>
              <a:buNone/>
            </a:pPr>
            <a:r>
              <a:rPr lang="hu-HU" altLang="hu-HU" sz="2400" smtClean="0"/>
              <a:t>4. Elszigetelten éljük meg, nem beszélünk róla, érzelmeinket magunkba folytjuk.</a:t>
            </a:r>
          </a:p>
          <a:p>
            <a:pPr marL="0" indent="0" eaLnBrk="1" hangingPunct="1">
              <a:buFont typeface="Calibri" panose="020F0502020204030204" pitchFamily="34" charset="0"/>
              <a:buNone/>
            </a:pPr>
            <a:r>
              <a:rPr lang="hu-HU" altLang="hu-HU" sz="2400" smtClean="0"/>
              <a:t>5. Átmenetileg nincs megoldás. Időtartamától és intenzitásától függ a konfliktustömeg</a:t>
            </a:r>
            <a:r>
              <a:rPr lang="hu-HU" altLang="hu-HU" smtClean="0"/>
              <a:t>.</a:t>
            </a:r>
          </a:p>
        </p:txBody>
      </p:sp>
      <p:pic>
        <p:nvPicPr>
          <p:cNvPr id="111620" name="Kép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04513" y="327025"/>
            <a:ext cx="12430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69533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15916</TotalTime>
  <Words>7428</Words>
  <Application>Microsoft Office PowerPoint</Application>
  <PresentationFormat>Szélesvásznú</PresentationFormat>
  <Paragraphs>839</Paragraphs>
  <Slides>57</Slides>
  <Notes>53</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57</vt:i4>
      </vt:variant>
    </vt:vector>
  </HeadingPairs>
  <TitlesOfParts>
    <vt:vector size="64" baseType="lpstr">
      <vt:lpstr>MS PGothic</vt:lpstr>
      <vt:lpstr>Arial</vt:lpstr>
      <vt:lpstr>Calibri</vt:lpstr>
      <vt:lpstr>Calibri Light</vt:lpstr>
      <vt:lpstr>Garamond</vt:lpstr>
      <vt:lpstr>Wingdings</vt:lpstr>
      <vt:lpstr>Office-téma</vt:lpstr>
      <vt:lpstr>Kérlek másold le………. és írd alá!</vt:lpstr>
      <vt:lpstr>Introvertált                   Extrovertált</vt:lpstr>
      <vt:lpstr>Feszült                          Laza</vt:lpstr>
      <vt:lpstr>Selfness Masszázs Lélektan I.</vt:lpstr>
      <vt:lpstr>Kaleidoszkóp – Optikai játék</vt:lpstr>
      <vt:lpstr>Self elmélet</vt:lpstr>
      <vt:lpstr>Selfness „A magad erejével”</vt:lpstr>
      <vt:lpstr>A személyiség fogalma</vt:lpstr>
      <vt:lpstr>Személyiség alakulási folyamata</vt:lpstr>
      <vt:lpstr>Mely területek határozzák meg a személyiséget? </vt:lpstr>
      <vt:lpstr>Milyen tényezők hatnak és befolyásolják viselkedésünket ?</vt:lpstr>
      <vt:lpstr>ÉNHEZ VALÓ VISZONY</vt:lpstr>
      <vt:lpstr>Én-kép, Én-ideál</vt:lpstr>
      <vt:lpstr>Önirányítás, önkontrol</vt:lpstr>
      <vt:lpstr>Én állapot modell</vt:lpstr>
      <vt:lpstr>ERIC BERNE (1910-1970)  </vt:lpstr>
      <vt:lpstr>3 Fő én-állapot</vt:lpstr>
      <vt:lpstr>Én-fejlődés várható iránya</vt:lpstr>
      <vt:lpstr>SZOCIABILITÁS</vt:lpstr>
      <vt:lpstr>PowerPoint bemutató</vt:lpstr>
      <vt:lpstr>ÉRZELMI ÉLET</vt:lpstr>
      <vt:lpstr>MENTÁLIS JELLEMZŐK</vt:lpstr>
      <vt:lpstr>Intelligencia</vt:lpstr>
      <vt:lpstr>Kreativitás</vt:lpstr>
      <vt:lpstr>Beállítódás, érdeklődés</vt:lpstr>
      <vt:lpstr>PowerPoint bemutató</vt:lpstr>
      <vt:lpstr>ENERGIZÁLTSÁG</vt:lpstr>
      <vt:lpstr>TEVÉKENYSÉGI SZINT</vt:lpstr>
      <vt:lpstr>MUNKAVÉGZÉS</vt:lpstr>
      <vt:lpstr>Önismereti teszt</vt:lpstr>
      <vt:lpstr>Önismeret -  DISC -  Milyen színű vagyok?</vt:lpstr>
      <vt:lpstr>PowerPoint bemutató</vt:lpstr>
      <vt:lpstr>A PIROS </vt:lpstr>
      <vt:lpstr>A KÉK</vt:lpstr>
      <vt:lpstr>A ZÖLD </vt:lpstr>
      <vt:lpstr>A SÁRGA </vt:lpstr>
      <vt:lpstr>MOTIVÁCIÓK</vt:lpstr>
      <vt:lpstr>Maslow</vt:lpstr>
      <vt:lpstr>Önmegvalósítási igény</vt:lpstr>
      <vt:lpstr>ÖSZTÖNTERÜLET</vt:lpstr>
      <vt:lpstr>Stressz</vt:lpstr>
      <vt:lpstr>A stressz szakaszai </vt:lpstr>
      <vt:lpstr>Stresszor = a stresszt kiváltó ingerek</vt:lpstr>
      <vt:lpstr>A stressz nem mindig rossz</vt:lpstr>
      <vt:lpstr>Negatív stressz, a distressz</vt:lpstr>
      <vt:lpstr>Külső tényezők </vt:lpstr>
      <vt:lpstr>Belső okok</vt:lpstr>
      <vt:lpstr>Megküzdési készségek </vt:lpstr>
      <vt:lpstr>Konfliktus</vt:lpstr>
      <vt:lpstr>Te hová tartozol?</vt:lpstr>
      <vt:lpstr>Versengő (magas önérvényesítés – alacsony együttműködés</vt:lpstr>
      <vt:lpstr>Problémamegoldó együttműködő  (magas önérvényesítés – magas együttműködés)</vt:lpstr>
      <vt:lpstr>Kompromisszumkereső  (közepes önérvényesítés – közepes együttműködés)</vt:lpstr>
      <vt:lpstr>Elkerülő  (alacsony önérvényesítés – alacsony együttműködés)</vt:lpstr>
      <vt:lpstr>Alkalmazkodó  (alacsony önérvényesítés – magas együttműködés)</vt:lpstr>
      <vt:lpstr>Biológia konfliktus</vt:lpstr>
      <vt:lpstr>Biológia konfliktus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Masszázs Lélektan</dc:title>
  <dc:creator>Baranyi Ágnes</dc:creator>
  <cp:lastModifiedBy>Baranyi Ágnes</cp:lastModifiedBy>
  <cp:revision>187</cp:revision>
  <cp:lastPrinted>2017-02-10T10:14:01Z</cp:lastPrinted>
  <dcterms:created xsi:type="dcterms:W3CDTF">2016-10-27T13:57:17Z</dcterms:created>
  <dcterms:modified xsi:type="dcterms:W3CDTF">2020-05-15T11:20:18Z</dcterms:modified>
</cp:coreProperties>
</file>